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68" r:id="rId4"/>
    <p:sldId id="259" r:id="rId5"/>
    <p:sldId id="266" r:id="rId6"/>
    <p:sldId id="257" r:id="rId7"/>
    <p:sldId id="256" r:id="rId8"/>
    <p:sldId id="269" r:id="rId9"/>
    <p:sldId id="260" r:id="rId10"/>
  </p:sldIdLst>
  <p:sldSz cx="12192000" cy="6858000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2B9-4D96-A15B-DD3B691462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2B9-4D96-A15B-DD3B691462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2B9-4D96-A15B-DD3B691462C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2B9-4D96-A15B-DD3B691462C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2B9-4D96-A15B-DD3B691462C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2B9-4D96-A15B-DD3B691462C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82B9-4D96-A15B-DD3B691462C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82B9-4D96-A15B-DD3B691462C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82B9-4D96-A15B-DD3B691462C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82B9-4D96-A15B-DD3B691462CF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82B9-4D96-A15B-DD3B691462C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82B9-4D96-A15B-DD3B691462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B9-4D96-A15B-DD3B691462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B9-4D96-A15B-DD3B691462C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B9-4D96-A15B-DD3B691462C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B9-4D96-A15B-DD3B691462C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3.2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B9-4D96-A15B-DD3B691462C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B9-4D96-A15B-DD3B691462C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3.5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B9-4D96-A15B-DD3B691462C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3.1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B9-4D96-A15B-DD3B691462C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3.8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B9-4D96-A15B-DD3B691462C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2.9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B9-4D96-A15B-DD3B691462C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2.7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B9-4D96-A15B-DD3B691462C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5.3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B9-4D96-A15B-DD3B69146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en Microsoft PowerPoint]Hoja1'!$B$3:$B$14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'[Gráfico en Microsoft PowerPoint]Hoja1'!$C$3:$C$14</c:f>
              <c:numCache>
                <c:formatCode>#,##0</c:formatCode>
                <c:ptCount val="12"/>
                <c:pt idx="0">
                  <c:v>2745061213</c:v>
                </c:pt>
                <c:pt idx="1">
                  <c:v>2602839595</c:v>
                </c:pt>
                <c:pt idx="2">
                  <c:v>3058230895</c:v>
                </c:pt>
                <c:pt idx="3">
                  <c:v>3957043076</c:v>
                </c:pt>
                <c:pt idx="4">
                  <c:v>3232930553</c:v>
                </c:pt>
                <c:pt idx="5">
                  <c:v>2638193548</c:v>
                </c:pt>
                <c:pt idx="6">
                  <c:v>3509492383</c:v>
                </c:pt>
                <c:pt idx="7">
                  <c:v>3195034690</c:v>
                </c:pt>
                <c:pt idx="8">
                  <c:v>3832279962</c:v>
                </c:pt>
                <c:pt idx="9">
                  <c:v>2942477956</c:v>
                </c:pt>
                <c:pt idx="10">
                  <c:v>2702077238</c:v>
                </c:pt>
                <c:pt idx="11">
                  <c:v>5385879366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B9-4D96-A15B-DD3B691462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90-4DBC-B2F1-D18AA4B704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90-4DBC-B2F1-D18AA4B704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90-4DBC-B2F1-D18AA4B7049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90-4DBC-B2F1-D18AA4B7049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3.2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90-4DBC-B2F1-D18AA4B7049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2.6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90-4DBC-B2F1-D18AA4B7049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3.5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90-4DBC-B2F1-D18AA4B7049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3.1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90-4DBC-B2F1-D18AA4B7049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3.8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90-4DBC-B2F1-D18AA4B7049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2.9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90-4DBC-B2F1-D18AA4B7049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2.7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90-4DBC-B2F1-D18AA4B7049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5.3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90-4DBC-B2F1-D18AA4B70496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PowerPoint]Hoja1'!$B$3:$B$14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'[Gráfico en Microsoft PowerPoint]Hoja1'!$C$3:$C$14</c:f>
              <c:numCache>
                <c:formatCode>#,##0</c:formatCode>
                <c:ptCount val="12"/>
                <c:pt idx="0">
                  <c:v>2745061213</c:v>
                </c:pt>
                <c:pt idx="1">
                  <c:v>2602839595</c:v>
                </c:pt>
                <c:pt idx="2">
                  <c:v>3058230895</c:v>
                </c:pt>
                <c:pt idx="3">
                  <c:v>3957043076</c:v>
                </c:pt>
                <c:pt idx="4">
                  <c:v>3232930553</c:v>
                </c:pt>
                <c:pt idx="5">
                  <c:v>2638193548</c:v>
                </c:pt>
                <c:pt idx="6">
                  <c:v>3509492383</c:v>
                </c:pt>
                <c:pt idx="7">
                  <c:v>3195034690</c:v>
                </c:pt>
                <c:pt idx="8">
                  <c:v>3832279962</c:v>
                </c:pt>
                <c:pt idx="9">
                  <c:v>2942477956</c:v>
                </c:pt>
                <c:pt idx="10">
                  <c:v>2702077238</c:v>
                </c:pt>
                <c:pt idx="11">
                  <c:v>5385879366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90-4DBC-B2F1-D18AA4B704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3107192"/>
        <c:axId val="223107520"/>
      </c:barChart>
      <c:catAx>
        <c:axId val="22310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3107520"/>
        <c:crosses val="autoZero"/>
        <c:auto val="1"/>
        <c:lblAlgn val="ctr"/>
        <c:lblOffset val="100"/>
        <c:noMultiLvlLbl val="0"/>
      </c:catAx>
      <c:valAx>
        <c:axId val="223107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310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3FA-4424-8B90-041CB7E3FE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3FA-4424-8B90-041CB7E3FE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3FA-4424-8B90-041CB7E3FE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Hoja2!$E$14:$G$14</c:f>
              <c:numCache>
                <c:formatCode>#,##0</c:formatCode>
                <c:ptCount val="3"/>
                <c:pt idx="0">
                  <c:v>15391861476</c:v>
                </c:pt>
                <c:pt idx="1">
                  <c:v>7709961823</c:v>
                </c:pt>
                <c:pt idx="2">
                  <c:v>9453944928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FA-4424-8B90-041CB7E3FE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PowerPoint]Hoja2'!$E$13:$G$13</c:f>
              <c:strCache>
                <c:ptCount val="3"/>
                <c:pt idx="0">
                  <c:v>ACUEDUCTO</c:v>
                </c:pt>
                <c:pt idx="1">
                  <c:v>ALCANTARILLADO</c:v>
                </c:pt>
                <c:pt idx="2">
                  <c:v>ASEO</c:v>
                </c:pt>
              </c:strCache>
            </c:strRef>
          </c:cat>
          <c:val>
            <c:numRef>
              <c:f>'[Gráfico en Microsoft PowerPoint]Hoja2'!$E$14:$G$14</c:f>
              <c:numCache>
                <c:formatCode>#,##0</c:formatCode>
                <c:ptCount val="3"/>
                <c:pt idx="0">
                  <c:v>15391861476</c:v>
                </c:pt>
                <c:pt idx="1">
                  <c:v>7709961823</c:v>
                </c:pt>
                <c:pt idx="2">
                  <c:v>9453944928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F-4142-9897-8BA68BF5516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4566352"/>
        <c:axId val="224566680"/>
      </c:barChart>
      <c:catAx>
        <c:axId val="2245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4566680"/>
        <c:crosses val="autoZero"/>
        <c:auto val="1"/>
        <c:lblAlgn val="ctr"/>
        <c:lblOffset val="100"/>
        <c:noMultiLvlLbl val="0"/>
      </c:catAx>
      <c:valAx>
        <c:axId val="22456668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2456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1543860869</c:v>
                </c:pt>
                <c:pt idx="1">
                  <c:v>5247284495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F-4258-99B2-B2585CB124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27284888"/>
        <c:axId val="227293744"/>
      </c:barChart>
      <c:catAx>
        <c:axId val="22728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7293744"/>
        <c:crosses val="autoZero"/>
        <c:auto val="1"/>
        <c:lblAlgn val="ctr"/>
        <c:lblOffset val="100"/>
        <c:noMultiLvlLbl val="0"/>
      </c:catAx>
      <c:valAx>
        <c:axId val="227293744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272848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AE-45CB-8E37-64B0144843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AE-45CB-8E37-64B0144843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Hoja3!$D$13:$E$13</c:f>
              <c:strCache>
                <c:ptCount val="2"/>
                <c:pt idx="0">
                  <c:v>OTROS  ING. CORRIENTES</c:v>
                </c:pt>
                <c:pt idx="1">
                  <c:v>SUBSIDIOS </c:v>
                </c:pt>
              </c:strCache>
            </c:strRef>
          </c:cat>
          <c:val>
            <c:numRef>
              <c:f>Hoja3!$D$14:$E$14</c:f>
              <c:numCache>
                <c:formatCode>_-* #,##0_-;\-* #,##0_-;_-* "-"??_-;_-@_-</c:formatCode>
                <c:ptCount val="2"/>
                <c:pt idx="0">
                  <c:v>1543860869</c:v>
                </c:pt>
                <c:pt idx="1">
                  <c:v>5247284495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AE-45CB-8E37-64B0144843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656672040099964E-18"/>
                  <c:y val="1.3240740740740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04-405C-8F39-12A599D51423}"/>
                </c:ext>
              </c:extLst>
            </c:dLbl>
            <c:dLbl>
              <c:idx val="1"/>
              <c:layout>
                <c:manualLayout>
                  <c:x val="-5.5553368328958878E-3"/>
                  <c:y val="-4.5418124817731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02777777777779"/>
                      <c:h val="0.107824074074074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504-405C-8F39-12A599D51423}"/>
                </c:ext>
              </c:extLst>
            </c:dLbl>
            <c:dLbl>
              <c:idx val="2"/>
              <c:layout>
                <c:manualLayout>
                  <c:x val="-1.0185067526415994E-16"/>
                  <c:y val="2.2499999999999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04-405C-8F39-12A599D51423}"/>
                </c:ext>
              </c:extLst>
            </c:dLbl>
            <c:dLbl>
              <c:idx val="3"/>
              <c:layout>
                <c:manualLayout>
                  <c:x val="8.3333333333332309E-3"/>
                  <c:y val="-6.481481481481481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04-405C-8F39-12A599D514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Hoja4!$H$5:$H$8</c:f>
              <c:strCache>
                <c:ptCount val="4"/>
                <c:pt idx="0">
                  <c:v>Inversión</c:v>
                </c:pt>
                <c:pt idx="1">
                  <c:v>Funcionamiento</c:v>
                </c:pt>
                <c:pt idx="2">
                  <c:v>Gastos de Producción</c:v>
                </c:pt>
                <c:pt idx="3">
                  <c:v>Cuentas por pagar vigencias anteriores</c:v>
                </c:pt>
              </c:strCache>
            </c:strRef>
          </c:cat>
          <c:val>
            <c:numRef>
              <c:f>Hoja4!$I$5:$I$8</c:f>
              <c:numCache>
                <c:formatCode>_-* #,##0_-;\-* #,##0_-;_-* "-"??_-;_-@_-</c:formatCode>
                <c:ptCount val="4"/>
                <c:pt idx="0">
                  <c:v>3720588459</c:v>
                </c:pt>
                <c:pt idx="1">
                  <c:v>27786763138</c:v>
                </c:pt>
                <c:pt idx="2">
                  <c:v>7599946642</c:v>
                </c:pt>
                <c:pt idx="3">
                  <c:v>9376911095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4-405C-8F39-12A599D514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3474744"/>
        <c:axId val="233476712"/>
      </c:barChart>
      <c:catAx>
        <c:axId val="23347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O"/>
          </a:p>
        </c:txPr>
        <c:crossAx val="233476712"/>
        <c:crosses val="autoZero"/>
        <c:auto val="1"/>
        <c:lblAlgn val="ctr"/>
        <c:lblOffset val="100"/>
        <c:noMultiLvlLbl val="0"/>
      </c:catAx>
      <c:valAx>
        <c:axId val="23347671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33474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Hoja4!$I$4</c:f>
              <c:strCache>
                <c:ptCount val="1"/>
                <c:pt idx="0">
                  <c:v>APROPIACIÓN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38-4250-9949-161571BE6F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38-4250-9949-161571BE6F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238-4250-9949-161571BE6F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238-4250-9949-161571BE6F4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Hoja4!$H$5:$H$8</c:f>
              <c:strCache>
                <c:ptCount val="4"/>
                <c:pt idx="0">
                  <c:v>Inversión</c:v>
                </c:pt>
                <c:pt idx="1">
                  <c:v>Funcionamiento</c:v>
                </c:pt>
                <c:pt idx="2">
                  <c:v>Gastos de Producción</c:v>
                </c:pt>
                <c:pt idx="3">
                  <c:v>Cuentas por pagar vigencias anteriores</c:v>
                </c:pt>
              </c:strCache>
            </c:strRef>
          </c:cat>
          <c:val>
            <c:numRef>
              <c:f>Hoja4!$I$5:$I$8</c:f>
              <c:numCache>
                <c:formatCode>_-* #,##0_-;\-* #,##0_-;_-* "-"??_-;_-@_-</c:formatCode>
                <c:ptCount val="4"/>
                <c:pt idx="0">
                  <c:v>3720588459</c:v>
                </c:pt>
                <c:pt idx="1">
                  <c:v>27786763138</c:v>
                </c:pt>
                <c:pt idx="2">
                  <c:v>7599946642</c:v>
                </c:pt>
                <c:pt idx="3">
                  <c:v>9376911095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8-4250-9949-161571BE6F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0EA0-5CAC-4829-B10F-546016CD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EB5-5A8B-4F52-B932-C22E279D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D99B-4A17-43E7-AE60-F99D748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BA946-FE83-4405-A7F8-88DC994C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76F32-7E3C-429F-A174-ABF359AA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2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C40B4-4F87-4601-9F4E-D375FFBD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87B056-FB41-4C73-BF6B-DB1591D2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51CDA-D1E1-439B-ABC0-3241B96A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8BC4E-69B1-4C70-9BBB-5356621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F6681-6AC5-45B1-828C-01E1F4C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2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03F33B-20BD-48E5-A379-0B8913FB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AE657-E5E5-4625-99B7-E314B0F2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612827-D0C8-4FB0-8166-D8B9D9F0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147E2-3555-4CDB-BED3-14E1EAA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B332-7DEC-4F78-AAAC-76C552E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19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FBB0-43AC-4736-9F0C-F41C353B9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433661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r>
              <a:rPr lang="es-ES" dirty="0"/>
              <a:t>Informe 812.25.01.0204.22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C4BD-18D7-4FD4-81FF-F97BC5DC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6280-FFBF-4B9B-9C14-07D35EDD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F818E-9518-47D2-92E7-26C96CD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BA7A6-91B5-4C57-9A87-28DB6906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6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0EB4-5B55-425C-901C-7EE8F426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9780C-4919-46DF-96CA-7387296E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3907-273F-47A7-B7C8-266C455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91D4-1EAA-44F7-8A79-4E07984F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9AC57-EE09-426A-9993-4B40F60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ACDB1-3856-4CB2-8CE3-D135139A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73FEB-EEE9-4653-816A-C89455A1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869BE-E458-45BC-BC30-9309F07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C6323D-F333-4CF6-885A-8114F4E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6ED47F-35E8-4F41-BA7B-0FC5B90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C83C2-4A1B-4A81-A7C3-F92D2AA1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8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7E54-623A-420B-8764-00B713C4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22114-5F24-4722-9736-44D856A2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64ECE-BBBE-4E37-A355-184BDE82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30080-08F6-43D1-9BF0-92F813CC0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32C57F-36E4-461D-8113-EEF317A00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15A1-743E-42FF-BEB7-40710D9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3C51AA-06F3-4607-AA4A-26504946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080DC-7351-479D-ACD2-EF160F7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1FC32-2665-4B8A-B6DE-FEEBCEC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66116-A567-4916-A51E-CB661866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871AF-0451-47A5-9C53-C6AD5D1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148F4-FBA1-4DE1-BEF6-70140C2F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0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88AE9-E150-4B9F-8D04-1A696EF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241141-2130-484D-91A0-0F9BABFB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FCA9-CA5F-446D-AF56-C555097D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20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0079-BBF4-4D5C-9274-882E3E0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B35DF-954F-4708-A77F-F766128B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A9274D-1FDB-4B6C-8CBF-0BA84245C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ADEF0-C638-4163-9CF9-9C8C1CD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E0F6F-6B06-4603-83A7-35B085E4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077AD-586F-4EB8-A144-8608F514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B16-95E5-4F8B-92F4-CF58965F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84580-F6C1-46F8-96CF-36213095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DBF-4799-4841-9A3C-C65F6133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19B14-F011-43B0-9F1A-EF09BE1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124AF-F559-4D8F-8DE1-F0658D0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31DBE-79BD-4205-B644-B291D16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8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691A2-FC41-4F80-8FD8-112BB476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5C804-695C-4DB7-8585-F7A563D7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2B7D-6432-4B73-ABDE-E397E3EB6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8DDB-7D53-4BA6-A3D5-F893F1B59C73}" type="datetimeFigureOut">
              <a:rPr lang="es-CO" smtClean="0"/>
              <a:t>25/04/2023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2056D-D22C-4CBE-A5AC-CF62236A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32BD2-C0FC-41AC-9AB4-E7DA8704F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3294321" y="3073063"/>
            <a:ext cx="560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INFORME PRESUPUESTAL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</a:rPr>
              <a:t>CIERRE VIGENCIA 2022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1897381" y="3262640"/>
            <a:ext cx="843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PRESUPUESTO DE INGRESOS A 31 DE DICIEMBRE 2022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86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580272" y="98101"/>
            <a:ext cx="1072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RECURSOS PROPIOS DE  AGOSTO A DICIEMBRE AÑO 2022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543486-74BC-4E85-9A9F-B1FFD65757F6}"/>
              </a:ext>
            </a:extLst>
          </p:cNvPr>
          <p:cNvSpPr txBox="1"/>
          <p:nvPr/>
        </p:nvSpPr>
        <p:spPr>
          <a:xfrm>
            <a:off x="7271429" y="1332573"/>
            <a:ext cx="4069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Los ingresos por recursos propios están conformados por la venta de servicios públicos domiciliarios de acueducto, alcantarillado y aseo, otros ingresos corrientes y subsidios. </a:t>
            </a: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113690" y="6581191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4758E7C-753F-4EF1-B154-2C8F69B13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   </a:t>
            </a: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E92D540-D39A-40B0-8055-E6E36C994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41669"/>
              </p:ext>
            </p:extLst>
          </p:nvPr>
        </p:nvGraphicFramePr>
        <p:xfrm>
          <a:off x="249580" y="3495091"/>
          <a:ext cx="2768600" cy="308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23661155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5029655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Enero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 dirty="0">
                          <a:effectLst/>
                        </a:rPr>
                        <a:t>2.745.061.213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4867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Febrero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2.602.839.595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4829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 dirty="0">
                          <a:effectLst/>
                        </a:rPr>
                        <a:t>Marzo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3.058.230.895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675637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 dirty="0">
                          <a:effectLst/>
                        </a:rPr>
                        <a:t>Abril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3.957.043.076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49678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Mayo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 dirty="0">
                          <a:effectLst/>
                        </a:rPr>
                        <a:t>3.232.930.553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42555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Junio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2.638.193.548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202006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Julio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3.509.492.383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36724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Agosto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3.195.034.690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11962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Septiembre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3.832.279.962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60287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Octubre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2.942.477.956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434107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Noviembre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>
                          <a:effectLst/>
                        </a:rPr>
                        <a:t>2.702.077.238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927073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300" u="none" strike="noStrike">
                          <a:effectLst/>
                        </a:rPr>
                        <a:t>Diciembre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500" u="none" strike="noStrike" dirty="0">
                          <a:effectLst/>
                        </a:rPr>
                        <a:t>5.385.879.366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4138474"/>
                  </a:ext>
                </a:extLst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E07A773-C63E-4C56-852B-F9C5CE0BFC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804152"/>
              </p:ext>
            </p:extLst>
          </p:nvPr>
        </p:nvGraphicFramePr>
        <p:xfrm>
          <a:off x="3318698" y="3495091"/>
          <a:ext cx="8623722" cy="3264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E64CD15F-C3FE-42B8-B6E0-D0A3A4314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63378"/>
              </p:ext>
            </p:extLst>
          </p:nvPr>
        </p:nvGraphicFramePr>
        <p:xfrm>
          <a:off x="249580" y="848294"/>
          <a:ext cx="6725603" cy="250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526030" y="287476"/>
            <a:ext cx="835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INGRESOS POR RECAUDOS VENTA DE SERVICIOS AAA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B4D5BCD-F311-4055-98C7-A38086AB3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91948"/>
              </p:ext>
            </p:extLst>
          </p:nvPr>
        </p:nvGraphicFramePr>
        <p:xfrm>
          <a:off x="2168012" y="5184129"/>
          <a:ext cx="7673095" cy="847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8708">
                  <a:extLst>
                    <a:ext uri="{9D8B030D-6E8A-4147-A177-3AD203B41FA5}">
                      <a16:colId xmlns:a16="http://schemas.microsoft.com/office/drawing/2014/main" val="355313923"/>
                    </a:ext>
                  </a:extLst>
                </a:gridCol>
                <a:gridCol w="1874557">
                  <a:extLst>
                    <a:ext uri="{9D8B030D-6E8A-4147-A177-3AD203B41FA5}">
                      <a16:colId xmlns:a16="http://schemas.microsoft.com/office/drawing/2014/main" val="4006843397"/>
                    </a:ext>
                  </a:extLst>
                </a:gridCol>
                <a:gridCol w="2245273">
                  <a:extLst>
                    <a:ext uri="{9D8B030D-6E8A-4147-A177-3AD203B41FA5}">
                      <a16:colId xmlns:a16="http://schemas.microsoft.com/office/drawing/2014/main" val="3864217389"/>
                    </a:ext>
                  </a:extLst>
                </a:gridCol>
                <a:gridCol w="1874557">
                  <a:extLst>
                    <a:ext uri="{9D8B030D-6E8A-4147-A177-3AD203B41FA5}">
                      <a16:colId xmlns:a16="http://schemas.microsoft.com/office/drawing/2014/main" val="3049831974"/>
                    </a:ext>
                  </a:extLst>
                </a:gridCol>
              </a:tblGrid>
              <a:tr h="3367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 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ACUEDUCTO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ALCANTARILLADO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ASEO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3281457"/>
                  </a:ext>
                </a:extLst>
              </a:tr>
              <a:tr h="5112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15.391.861.476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7.709.961.823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9.453.944.928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684572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2D23E50-DF16-4617-8DEA-66C7AE2F8442}"/>
              </a:ext>
            </a:extLst>
          </p:cNvPr>
          <p:cNvSpPr txBox="1"/>
          <p:nvPr/>
        </p:nvSpPr>
        <p:spPr>
          <a:xfrm>
            <a:off x="2068830" y="6080104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0F5D5F8-5516-4286-BFE8-7C368B087B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570151"/>
              </p:ext>
            </p:extLst>
          </p:nvPr>
        </p:nvGraphicFramePr>
        <p:xfrm>
          <a:off x="160020" y="1156690"/>
          <a:ext cx="5844540" cy="357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566CB703-A0D4-4A6C-9B5F-84791A9E7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39348"/>
              </p:ext>
            </p:extLst>
          </p:nvPr>
        </p:nvGraphicFramePr>
        <p:xfrm>
          <a:off x="6050280" y="1156690"/>
          <a:ext cx="5844540" cy="357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743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9E5325-B97C-4F41-B74F-FFF6997B7409}"/>
              </a:ext>
            </a:extLst>
          </p:cNvPr>
          <p:cNvSpPr txBox="1"/>
          <p:nvPr/>
        </p:nvSpPr>
        <p:spPr>
          <a:xfrm>
            <a:off x="3987163" y="322600"/>
            <a:ext cx="512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RECAUDO POR OTROS INGRESOS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47A05B-2540-4207-89D3-70365083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96639"/>
              </p:ext>
            </p:extLst>
          </p:nvPr>
        </p:nvGraphicFramePr>
        <p:xfrm>
          <a:off x="228598" y="5299079"/>
          <a:ext cx="5722621" cy="615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637">
                  <a:extLst>
                    <a:ext uri="{9D8B030D-6E8A-4147-A177-3AD203B41FA5}">
                      <a16:colId xmlns:a16="http://schemas.microsoft.com/office/drawing/2014/main" val="3149112866"/>
                    </a:ext>
                  </a:extLst>
                </a:gridCol>
                <a:gridCol w="2603424">
                  <a:extLst>
                    <a:ext uri="{9D8B030D-6E8A-4147-A177-3AD203B41FA5}">
                      <a16:colId xmlns:a16="http://schemas.microsoft.com/office/drawing/2014/main" val="1652995203"/>
                    </a:ext>
                  </a:extLst>
                </a:gridCol>
                <a:gridCol w="1645560">
                  <a:extLst>
                    <a:ext uri="{9D8B030D-6E8A-4147-A177-3AD203B41FA5}">
                      <a16:colId xmlns:a16="http://schemas.microsoft.com/office/drawing/2014/main" val="4131098948"/>
                    </a:ext>
                  </a:extLst>
                </a:gridCol>
              </a:tblGrid>
              <a:tr h="3193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OTROS  ING. CORRIENTES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SUBSIDIOS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108001"/>
                  </a:ext>
                </a:extLst>
              </a:tr>
              <a:tr h="2964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1.543.860.869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5.247.284.495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3668829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E58D2F75-3A89-4B37-9631-FB64464255B2}"/>
              </a:ext>
            </a:extLst>
          </p:cNvPr>
          <p:cNvSpPr txBox="1"/>
          <p:nvPr/>
        </p:nvSpPr>
        <p:spPr>
          <a:xfrm>
            <a:off x="6995160" y="5268631"/>
            <a:ext cx="406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En otros ingresos corrientes se incluyen  otros servicios prestados por la Empresa.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582B1D-8EF2-481C-930C-854408F51FAA}"/>
              </a:ext>
            </a:extLst>
          </p:cNvPr>
          <p:cNvSpPr txBox="1"/>
          <p:nvPr/>
        </p:nvSpPr>
        <p:spPr>
          <a:xfrm>
            <a:off x="228598" y="604920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C90568A-8201-4DE9-90A2-C6D9F48582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553852"/>
              </p:ext>
            </p:extLst>
          </p:nvPr>
        </p:nvGraphicFramePr>
        <p:xfrm>
          <a:off x="6240780" y="1430476"/>
          <a:ext cx="5577840" cy="331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FD5FAC4-69AC-417B-9A49-74047D49E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758867"/>
              </p:ext>
            </p:extLst>
          </p:nvPr>
        </p:nvGraphicFramePr>
        <p:xfrm>
          <a:off x="228599" y="1430476"/>
          <a:ext cx="5722621" cy="331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27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307265" y="3262640"/>
            <a:ext cx="8025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GASTOS A 31 DE DICIEMBRE 2022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9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D990C1-94DF-4732-8AE9-FCA05AF919A0}"/>
              </a:ext>
            </a:extLst>
          </p:cNvPr>
          <p:cNvSpPr txBox="1"/>
          <p:nvPr/>
        </p:nvSpPr>
        <p:spPr>
          <a:xfrm>
            <a:off x="2052084" y="272836"/>
            <a:ext cx="838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EAAAY CORTE A 31 DE DICIEMBRE 2023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C92921-B9E8-4F6F-A6E6-F476B2E4671A}"/>
              </a:ext>
            </a:extLst>
          </p:cNvPr>
          <p:cNvSpPr txBox="1"/>
          <p:nvPr/>
        </p:nvSpPr>
        <p:spPr>
          <a:xfrm>
            <a:off x="1219753" y="1406165"/>
            <a:ext cx="4023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Apropiación presupuestal EAAAY</a:t>
            </a:r>
            <a:endParaRPr lang="es-CO" sz="2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3155A-9E1A-4311-B3D1-FFE392621501}"/>
              </a:ext>
            </a:extLst>
          </p:cNvPr>
          <p:cNvSpPr txBox="1"/>
          <p:nvPr/>
        </p:nvSpPr>
        <p:spPr>
          <a:xfrm>
            <a:off x="2786793" y="6388360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04802D8-98B3-4BEB-AEF0-9F64EE8FB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733669"/>
              </p:ext>
            </p:extLst>
          </p:nvPr>
        </p:nvGraphicFramePr>
        <p:xfrm>
          <a:off x="5902462" y="1936138"/>
          <a:ext cx="595044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E6AE3C6E-DF71-4B57-B0C4-CE788CFFE0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522526"/>
              </p:ext>
            </p:extLst>
          </p:nvPr>
        </p:nvGraphicFramePr>
        <p:xfrm>
          <a:off x="480060" y="1936138"/>
          <a:ext cx="50807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AE4659-535D-4853-B46E-6E87C29C3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3650"/>
              </p:ext>
            </p:extLst>
          </p:nvPr>
        </p:nvGraphicFramePr>
        <p:xfrm>
          <a:off x="2901690" y="5038136"/>
          <a:ext cx="568224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745">
                  <a:extLst>
                    <a:ext uri="{9D8B030D-6E8A-4147-A177-3AD203B41FA5}">
                      <a16:colId xmlns:a16="http://schemas.microsoft.com/office/drawing/2014/main" val="644339909"/>
                    </a:ext>
                  </a:extLst>
                </a:gridCol>
                <a:gridCol w="2960495">
                  <a:extLst>
                    <a:ext uri="{9D8B030D-6E8A-4147-A177-3AD203B41FA5}">
                      <a16:colId xmlns:a16="http://schemas.microsoft.com/office/drawing/2014/main" val="33405323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RUBRO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APROPIACIÓN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9440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GAST.FUNC.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              27.786.763.138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354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GAST. PRODUCC.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                7.599.946.642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03266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INVERS.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                         3.720.588.459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2358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+mn-lt"/>
                        </a:rPr>
                        <a:t>CTAS POR PAGAR 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u="none" strike="noStrike" dirty="0">
                          <a:effectLst/>
                          <a:latin typeface="+mn-lt"/>
                        </a:rPr>
                        <a:t>                         9.376.911.095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392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99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4221127" y="3262640"/>
            <a:ext cx="4082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RESUMEN VIGENCIA 2022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59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4F51D1F-F3AC-4BC6-B798-166242E3A572}"/>
              </a:ext>
            </a:extLst>
          </p:cNvPr>
          <p:cNvSpPr txBox="1"/>
          <p:nvPr/>
        </p:nvSpPr>
        <p:spPr>
          <a:xfrm>
            <a:off x="295940" y="5203666"/>
            <a:ext cx="11600119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500" dirty="0"/>
              <a:t>Con corte al 31 de diciembre de 2022, se observa un déficit  por (-5.329.523.427).</a:t>
            </a:r>
          </a:p>
          <a:p>
            <a:pPr algn="just"/>
            <a:endParaRPr lang="es-ES" sz="1500" dirty="0"/>
          </a:p>
          <a:p>
            <a:pPr algn="just"/>
            <a:r>
              <a:rPr lang="es-ES" sz="1500" i="0" u="none" strike="noStrike" dirty="0">
                <a:solidFill>
                  <a:srgbClr val="000000"/>
                </a:solidFill>
                <a:effectLst/>
              </a:rPr>
              <a:t>Se recomienda   adoptar  los mecanismos necesarios para que la ejecución  presupuestaria de  gastos no supere  los  ingresos  efectivamente   captados u obtenidos.   Al revisar lo recaudado frente a lo proyectado no se cumplieron las metas  propuestas entre lo Recaudado  y lo comprometido,  se debe evitar  desequilibrio  presupuestal de  Ejecución (déficit de liquidez).</a:t>
            </a:r>
            <a:endParaRPr lang="es-ES" sz="15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79D040F-9BDA-40E4-A9A4-4F4404C15491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INGRESOS – GASTOS - RECAUDOS</a:t>
            </a:r>
            <a:endParaRPr lang="es-CO" sz="28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ACB2E2-197F-4A0C-9363-A3024DC85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76082"/>
              </p:ext>
            </p:extLst>
          </p:nvPr>
        </p:nvGraphicFramePr>
        <p:xfrm>
          <a:off x="2457450" y="1642284"/>
          <a:ext cx="6512560" cy="2924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9933">
                  <a:extLst>
                    <a:ext uri="{9D8B030D-6E8A-4147-A177-3AD203B41FA5}">
                      <a16:colId xmlns:a16="http://schemas.microsoft.com/office/drawing/2014/main" val="1827710087"/>
                    </a:ext>
                  </a:extLst>
                </a:gridCol>
                <a:gridCol w="1610893">
                  <a:extLst>
                    <a:ext uri="{9D8B030D-6E8A-4147-A177-3AD203B41FA5}">
                      <a16:colId xmlns:a16="http://schemas.microsoft.com/office/drawing/2014/main" val="2495604438"/>
                    </a:ext>
                  </a:extLst>
                </a:gridCol>
                <a:gridCol w="1581734">
                  <a:extLst>
                    <a:ext uri="{9D8B030D-6E8A-4147-A177-3AD203B41FA5}">
                      <a16:colId xmlns:a16="http://schemas.microsoft.com/office/drawing/2014/main" val="3424929269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b="1" dirty="0">
                          <a:effectLst/>
                        </a:rPr>
                        <a:t>CONCEPTO</a:t>
                      </a:r>
                      <a:endParaRPr lang="es-CO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b="1" dirty="0">
                          <a:effectLst/>
                        </a:rPr>
                        <a:t>RECURSOS PROPIOS</a:t>
                      </a:r>
                      <a:endParaRPr lang="es-CO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3377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CO" sz="1800" dirty="0">
                          <a:effectLst/>
                        </a:rPr>
                        <a:t>DISPONIBILIDAD NETA - TESORERIA 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dirty="0">
                          <a:effectLst/>
                        </a:rPr>
                        <a:t> 0 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741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6728927"/>
                  </a:ext>
                </a:extLst>
              </a:tr>
              <a:tr h="21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 dirty="0">
                          <a:effectLst/>
                        </a:rPr>
                        <a:t>(+) CUENTAS POR COBRAR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dirty="0">
                          <a:effectLst/>
                        </a:rPr>
                        <a:t>2,561,150,289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3670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163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>
                          <a:effectLst/>
                        </a:rPr>
                        <a:t>(-) CUENTAS POR PAGAR</a:t>
                      </a: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dirty="0">
                          <a:effectLst/>
                        </a:rPr>
                        <a:t>7,890,673,717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8351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2884689"/>
                  </a:ext>
                </a:extLst>
              </a:tr>
              <a:tr h="7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1855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>
                          <a:effectLst/>
                        </a:rPr>
                        <a:t>(=) SITUACION FISCAL</a:t>
                      </a: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CO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CO" sz="1800" dirty="0">
                          <a:effectLst/>
                        </a:rPr>
                        <a:t>-5.329.523.427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671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17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5921</TotalTime>
  <Words>303</Words>
  <Application>Microsoft Office PowerPoint</Application>
  <PresentationFormat>Panorámica</PresentationFormat>
  <Paragraphs>107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Orlando HB. Bolivar Vargs</dc:creator>
  <cp:lastModifiedBy>Hernan Orlando HB. Bolivar Vargs</cp:lastModifiedBy>
  <cp:revision>72</cp:revision>
  <cp:lastPrinted>2022-05-08T15:42:39Z</cp:lastPrinted>
  <dcterms:created xsi:type="dcterms:W3CDTF">2021-08-31T14:30:19Z</dcterms:created>
  <dcterms:modified xsi:type="dcterms:W3CDTF">2023-04-25T21:09:52Z</dcterms:modified>
</cp:coreProperties>
</file>