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1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71" r:id="rId3"/>
    <p:sldId id="268" r:id="rId4"/>
    <p:sldId id="259" r:id="rId5"/>
    <p:sldId id="266" r:id="rId6"/>
    <p:sldId id="257" r:id="rId7"/>
    <p:sldId id="256" r:id="rId8"/>
    <p:sldId id="269" r:id="rId9"/>
    <p:sldId id="260" r:id="rId10"/>
  </p:sldIdLst>
  <p:sldSz cx="12192000" cy="6858000"/>
  <p:notesSz cx="6797675" cy="9926638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en%20Microsoft%20PowerPoint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../embeddings/oleObject2.bin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1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1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0-82B9-4D96-A15B-DD3B691462CF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2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2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82B9-4D96-A15B-DD3B691462CF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3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3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2-82B9-4D96-A15B-DD3B691462CF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4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4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82B9-4D96-A15B-DD3B691462CF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5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5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4-82B9-4D96-A15B-DD3B691462CF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6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6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82B9-4D96-A15B-DD3B691462CF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1">
                      <a:lumMod val="60000"/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1">
                      <a:lumMod val="60000"/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6-82B9-4D96-A15B-DD3B691462CF}"/>
              </c:ext>
            </c:extLst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2">
                      <a:lumMod val="60000"/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2">
                      <a:lumMod val="60000"/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82B9-4D96-A15B-DD3B691462CF}"/>
              </c:ext>
            </c:extLst>
          </c:dPt>
          <c:dPt>
            <c:idx val="8"/>
            <c:bubble3D val="0"/>
            <c:spPr>
              <a:gradFill rotWithShape="1">
                <a:gsLst>
                  <a:gs pos="0">
                    <a:schemeClr val="accent3">
                      <a:lumMod val="60000"/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3">
                      <a:lumMod val="60000"/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3">
                      <a:lumMod val="60000"/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8-82B9-4D96-A15B-DD3B691462CF}"/>
              </c:ext>
            </c:extLst>
          </c:dPt>
          <c:dPt>
            <c:idx val="9"/>
            <c:bubble3D val="0"/>
            <c:spPr>
              <a:gradFill rotWithShape="1">
                <a:gsLst>
                  <a:gs pos="0">
                    <a:schemeClr val="accent4">
                      <a:lumMod val="60000"/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4">
                      <a:lumMod val="60000"/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4">
                      <a:lumMod val="60000"/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82B9-4D96-A15B-DD3B691462CF}"/>
              </c:ext>
            </c:extLst>
          </c:dPt>
          <c:dPt>
            <c:idx val="10"/>
            <c:bubble3D val="0"/>
            <c:spPr>
              <a:gradFill rotWithShape="1">
                <a:gsLst>
                  <a:gs pos="0">
                    <a:schemeClr val="accent5">
                      <a:lumMod val="60000"/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5">
                      <a:lumMod val="60000"/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5">
                      <a:lumMod val="60000"/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A-82B9-4D96-A15B-DD3B691462CF}"/>
              </c:ext>
            </c:extLst>
          </c:dPt>
          <c:dPt>
            <c:idx val="11"/>
            <c:bubble3D val="0"/>
            <c:spPr>
              <a:gradFill rotWithShape="1">
                <a:gsLst>
                  <a:gs pos="0">
                    <a:schemeClr val="accent6">
                      <a:lumMod val="60000"/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6">
                      <a:lumMod val="60000"/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6">
                      <a:lumMod val="60000"/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B-82B9-4D96-A15B-DD3B691462CF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2.7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2B9-4D96-A15B-DD3B691462C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2.6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2B9-4D96-A15B-DD3B691462C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2B9-4D96-A15B-DD3B691462C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3.9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2B9-4D96-A15B-DD3B691462C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3.2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2B9-4D96-A15B-DD3B691462CF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2.6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2B9-4D96-A15B-DD3B691462CF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3.5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2B9-4D96-A15B-DD3B691462CF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3.1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2B9-4D96-A15B-DD3B691462CF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3.8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2B9-4D96-A15B-DD3B691462CF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2.9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2B9-4D96-A15B-DD3B691462CF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2.7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2B9-4D96-A15B-DD3B691462CF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5.3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2B9-4D96-A15B-DD3B691462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'[Gráfico en Microsoft PowerPoint]Hoja1'!$B$3:$B$14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'[Gráfico en Microsoft PowerPoint]Hoja1'!$C$3:$C$14</c:f>
              <c:numCache>
                <c:formatCode>#,##0</c:formatCode>
                <c:ptCount val="12"/>
                <c:pt idx="0">
                  <c:v>2745061213</c:v>
                </c:pt>
                <c:pt idx="1">
                  <c:v>2602839595</c:v>
                </c:pt>
                <c:pt idx="2">
                  <c:v>3058230895</c:v>
                </c:pt>
                <c:pt idx="3">
                  <c:v>3957043076</c:v>
                </c:pt>
                <c:pt idx="4">
                  <c:v>3232930553</c:v>
                </c:pt>
                <c:pt idx="5">
                  <c:v>2638193548</c:v>
                </c:pt>
                <c:pt idx="6">
                  <c:v>3509492383</c:v>
                </c:pt>
                <c:pt idx="7">
                  <c:v>3195034690</c:v>
                </c:pt>
                <c:pt idx="8">
                  <c:v>3832279962</c:v>
                </c:pt>
                <c:pt idx="9">
                  <c:v>2942477956</c:v>
                </c:pt>
                <c:pt idx="10">
                  <c:v>2702077238</c:v>
                </c:pt>
                <c:pt idx="11">
                  <c:v>5385879366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82B9-4D96-A15B-DD3B691462CF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2.7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590-4DBC-B2F1-D18AA4B7049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2.6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590-4DBC-B2F1-D18AA4B7049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590-4DBC-B2F1-D18AA4B7049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3.9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590-4DBC-B2F1-D18AA4B70496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3.2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590-4DBC-B2F1-D18AA4B70496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2.6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590-4DBC-B2F1-D18AA4B70496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3.5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590-4DBC-B2F1-D18AA4B70496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3.1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590-4DBC-B2F1-D18AA4B70496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3.8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590-4DBC-B2F1-D18AA4B70496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2.9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590-4DBC-B2F1-D18AA4B70496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2.7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590-4DBC-B2F1-D18AA4B70496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5.3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590-4DBC-B2F1-D18AA4B70496}"/>
                </c:ext>
              </c:extLst>
            </c:dLbl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'[Gráfico en Microsoft PowerPoint]Hoja1'!$B$3:$B$14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'[Gráfico en Microsoft PowerPoint]Hoja1'!$C$3:$C$14</c:f>
              <c:numCache>
                <c:formatCode>#,##0</c:formatCode>
                <c:ptCount val="12"/>
                <c:pt idx="0">
                  <c:v>2745061213</c:v>
                </c:pt>
                <c:pt idx="1">
                  <c:v>2602839595</c:v>
                </c:pt>
                <c:pt idx="2">
                  <c:v>3058230895</c:v>
                </c:pt>
                <c:pt idx="3">
                  <c:v>3957043076</c:v>
                </c:pt>
                <c:pt idx="4">
                  <c:v>3232930553</c:v>
                </c:pt>
                <c:pt idx="5">
                  <c:v>2638193548</c:v>
                </c:pt>
                <c:pt idx="6">
                  <c:v>3509492383</c:v>
                </c:pt>
                <c:pt idx="7">
                  <c:v>3195034690</c:v>
                </c:pt>
                <c:pt idx="8">
                  <c:v>3832279962</c:v>
                </c:pt>
                <c:pt idx="9">
                  <c:v>2942477956</c:v>
                </c:pt>
                <c:pt idx="10">
                  <c:v>2702077238</c:v>
                </c:pt>
                <c:pt idx="11">
                  <c:v>5385879366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D590-4DBC-B2F1-D18AA4B7049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223107192"/>
        <c:axId val="223107520"/>
      </c:barChart>
      <c:catAx>
        <c:axId val="223107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es-CO"/>
          </a:p>
        </c:txPr>
        <c:crossAx val="223107520"/>
        <c:crosses val="autoZero"/>
        <c:auto val="1"/>
        <c:lblAlgn val="ctr"/>
        <c:lblOffset val="100"/>
        <c:noMultiLvlLbl val="0"/>
      </c:catAx>
      <c:valAx>
        <c:axId val="223107520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2231071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C3FA-4424-8B90-041CB7E3FE9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C3FA-4424-8B90-041CB7E3FE9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C3FA-4424-8B90-041CB7E3FE94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Hoja2!$E$13:$G$13</c:f>
              <c:strCache>
                <c:ptCount val="3"/>
                <c:pt idx="0">
                  <c:v>ACUEDUCTO</c:v>
                </c:pt>
                <c:pt idx="1">
                  <c:v>ALCANTARILLADO</c:v>
                </c:pt>
                <c:pt idx="2">
                  <c:v>ASEO</c:v>
                </c:pt>
              </c:strCache>
            </c:strRef>
          </c:cat>
          <c:val>
            <c:numRef>
              <c:f>Hoja2!$E$14:$G$14</c:f>
              <c:numCache>
                <c:formatCode>#,##0</c:formatCode>
                <c:ptCount val="3"/>
                <c:pt idx="0">
                  <c:v>15391861476</c:v>
                </c:pt>
                <c:pt idx="1">
                  <c:v>7709961823</c:v>
                </c:pt>
                <c:pt idx="2">
                  <c:v>9453944928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3FA-4424-8B90-041CB7E3FE94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'[Gráfico en Microsoft PowerPoint]Hoja2'!$E$13:$G$13</c:f>
              <c:strCache>
                <c:ptCount val="3"/>
                <c:pt idx="0">
                  <c:v>ACUEDUCTO</c:v>
                </c:pt>
                <c:pt idx="1">
                  <c:v>ALCANTARILLADO</c:v>
                </c:pt>
                <c:pt idx="2">
                  <c:v>ASEO</c:v>
                </c:pt>
              </c:strCache>
            </c:strRef>
          </c:cat>
          <c:val>
            <c:numRef>
              <c:f>'[Gráfico en Microsoft PowerPoint]Hoja2'!$E$14:$G$14</c:f>
              <c:numCache>
                <c:formatCode>#,##0</c:formatCode>
                <c:ptCount val="3"/>
                <c:pt idx="0">
                  <c:v>15391861476</c:v>
                </c:pt>
                <c:pt idx="1">
                  <c:v>7709961823</c:v>
                </c:pt>
                <c:pt idx="2">
                  <c:v>9453944928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FF-4142-9897-8BA68BF5516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224566352"/>
        <c:axId val="224566680"/>
      </c:barChart>
      <c:catAx>
        <c:axId val="224566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es-CO"/>
          </a:p>
        </c:txPr>
        <c:crossAx val="224566680"/>
        <c:crosses val="autoZero"/>
        <c:auto val="1"/>
        <c:lblAlgn val="ctr"/>
        <c:lblOffset val="100"/>
        <c:noMultiLvlLbl val="0"/>
      </c:catAx>
      <c:valAx>
        <c:axId val="224566680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2245663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Hoja3!$D$13:$E$13</c:f>
              <c:strCache>
                <c:ptCount val="2"/>
                <c:pt idx="0">
                  <c:v>OTROS  ING. CORRIENTES</c:v>
                </c:pt>
                <c:pt idx="1">
                  <c:v>SUBSIDIOS </c:v>
                </c:pt>
              </c:strCache>
            </c:strRef>
          </c:cat>
          <c:val>
            <c:numRef>
              <c:f>Hoja3!$D$14:$E$14</c:f>
              <c:numCache>
                <c:formatCode>_-* #,##0_-;\-* #,##0_-;_-* "-"??_-;_-@_-</c:formatCode>
                <c:ptCount val="2"/>
                <c:pt idx="0">
                  <c:v>1543860869</c:v>
                </c:pt>
                <c:pt idx="1">
                  <c:v>5247284495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BF-4258-99B2-B2585CB1246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227284888"/>
        <c:axId val="227293744"/>
      </c:barChart>
      <c:catAx>
        <c:axId val="227284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es-CO"/>
          </a:p>
        </c:txPr>
        <c:crossAx val="227293744"/>
        <c:crosses val="autoZero"/>
        <c:auto val="1"/>
        <c:lblAlgn val="ctr"/>
        <c:lblOffset val="100"/>
        <c:noMultiLvlLbl val="0"/>
      </c:catAx>
      <c:valAx>
        <c:axId val="227293744"/>
        <c:scaling>
          <c:orientation val="minMax"/>
        </c:scaling>
        <c:delete val="1"/>
        <c:axPos val="l"/>
        <c:numFmt formatCode="_-* #,##0_-;\-* #,##0_-;_-* &quot;-&quot;??_-;_-@_-" sourceLinked="1"/>
        <c:majorTickMark val="none"/>
        <c:minorTickMark val="none"/>
        <c:tickLblPos val="nextTo"/>
        <c:crossAx val="22728488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9AE-45CB-8E37-64B01448434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49AE-45CB-8E37-64B01448434A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Hoja3!$D$13:$E$13</c:f>
              <c:strCache>
                <c:ptCount val="2"/>
                <c:pt idx="0">
                  <c:v>OTROS  ING. CORRIENTES</c:v>
                </c:pt>
                <c:pt idx="1">
                  <c:v>SUBSIDIOS </c:v>
                </c:pt>
              </c:strCache>
            </c:strRef>
          </c:cat>
          <c:val>
            <c:numRef>
              <c:f>Hoja3!$D$14:$E$14</c:f>
              <c:numCache>
                <c:formatCode>_-* #,##0_-;\-* #,##0_-;_-* "-"??_-;_-@_-</c:formatCode>
                <c:ptCount val="2"/>
                <c:pt idx="0">
                  <c:v>1543860869</c:v>
                </c:pt>
                <c:pt idx="1">
                  <c:v>5247284495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9AE-45CB-8E37-64B01448434A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Hoja4!$I$4</c:f>
              <c:strCache>
                <c:ptCount val="1"/>
                <c:pt idx="0">
                  <c:v>APROPIACIÓN</c:v>
                </c:pt>
              </c:strCache>
            </c:strRef>
          </c:tx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dLbl>
              <c:idx val="0"/>
              <c:layout>
                <c:manualLayout>
                  <c:x val="-6.3656672040099964E-18"/>
                  <c:y val="1.324074074074065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504-405C-8F39-12A599D51423}"/>
                </c:ext>
              </c:extLst>
            </c:dLbl>
            <c:dLbl>
              <c:idx val="1"/>
              <c:layout>
                <c:manualLayout>
                  <c:x val="-5.5553368328958878E-3"/>
                  <c:y val="-4.541812481773111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602777777777779"/>
                      <c:h val="0.1078240740740740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B504-405C-8F39-12A599D51423}"/>
                </c:ext>
              </c:extLst>
            </c:dLbl>
            <c:dLbl>
              <c:idx val="2"/>
              <c:layout>
                <c:manualLayout>
                  <c:x val="-1.0185067526415994E-16"/>
                  <c:y val="2.249999999999991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504-405C-8F39-12A599D51423}"/>
                </c:ext>
              </c:extLst>
            </c:dLbl>
            <c:dLbl>
              <c:idx val="3"/>
              <c:layout>
                <c:manualLayout>
                  <c:x val="8.3333333333332309E-3"/>
                  <c:y val="-6.4814814814814813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504-405C-8F39-12A599D5142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Hoja4!$H$5:$H$8</c:f>
              <c:strCache>
                <c:ptCount val="4"/>
                <c:pt idx="0">
                  <c:v>Inversión</c:v>
                </c:pt>
                <c:pt idx="1">
                  <c:v>Funcionamiento</c:v>
                </c:pt>
                <c:pt idx="2">
                  <c:v>Gastos de Producción</c:v>
                </c:pt>
                <c:pt idx="3">
                  <c:v>Cuentas por pagar vigencias anteriores</c:v>
                </c:pt>
              </c:strCache>
            </c:strRef>
          </c:cat>
          <c:val>
            <c:numRef>
              <c:f>Hoja4!$I$5:$I$8</c:f>
              <c:numCache>
                <c:formatCode>_-* #,##0_-;\-* #,##0_-;_-* "-"??_-;_-@_-</c:formatCode>
                <c:ptCount val="4"/>
                <c:pt idx="0">
                  <c:v>3720588459</c:v>
                </c:pt>
                <c:pt idx="1">
                  <c:v>27786763138</c:v>
                </c:pt>
                <c:pt idx="2">
                  <c:v>7599946642</c:v>
                </c:pt>
                <c:pt idx="3">
                  <c:v>9376911095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04-405C-8F39-12A599D5142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233474744"/>
        <c:axId val="233476712"/>
      </c:barChart>
      <c:catAx>
        <c:axId val="233474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es-CO"/>
          </a:p>
        </c:txPr>
        <c:crossAx val="233476712"/>
        <c:crosses val="autoZero"/>
        <c:auto val="1"/>
        <c:lblAlgn val="ctr"/>
        <c:lblOffset val="100"/>
        <c:noMultiLvlLbl val="0"/>
      </c:catAx>
      <c:valAx>
        <c:axId val="233476712"/>
        <c:scaling>
          <c:orientation val="minMax"/>
        </c:scaling>
        <c:delete val="1"/>
        <c:axPos val="l"/>
        <c:numFmt formatCode="_-* #,##0_-;\-* #,##0_-;_-* &quot;-&quot;??_-;_-@_-" sourceLinked="1"/>
        <c:majorTickMark val="none"/>
        <c:minorTickMark val="none"/>
        <c:tickLblPos val="nextTo"/>
        <c:crossAx val="233474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Hoja4!$I$4</c:f>
              <c:strCache>
                <c:ptCount val="1"/>
                <c:pt idx="0">
                  <c:v>APROPIACIÓN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0238-4250-9949-161571BE6F4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0238-4250-9949-161571BE6F4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0238-4250-9949-161571BE6F4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0238-4250-9949-161571BE6F47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Hoja4!$H$5:$H$8</c:f>
              <c:strCache>
                <c:ptCount val="4"/>
                <c:pt idx="0">
                  <c:v>Inversión</c:v>
                </c:pt>
                <c:pt idx="1">
                  <c:v>Funcionamiento</c:v>
                </c:pt>
                <c:pt idx="2">
                  <c:v>Gastos de Producción</c:v>
                </c:pt>
                <c:pt idx="3">
                  <c:v>Cuentas por pagar vigencias anteriores</c:v>
                </c:pt>
              </c:strCache>
            </c:strRef>
          </c:cat>
          <c:val>
            <c:numRef>
              <c:f>Hoja4!$I$5:$I$8</c:f>
              <c:numCache>
                <c:formatCode>_-* #,##0_-;\-* #,##0_-;_-* "-"??_-;_-@_-</c:formatCode>
                <c:ptCount val="4"/>
                <c:pt idx="0">
                  <c:v>3720588459</c:v>
                </c:pt>
                <c:pt idx="1">
                  <c:v>27786763138</c:v>
                </c:pt>
                <c:pt idx="2">
                  <c:v>7599946642</c:v>
                </c:pt>
                <c:pt idx="3">
                  <c:v>9376911095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238-4250-9949-161571BE6F47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5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A00EA0-5CAC-4829-B10F-546016CD64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44B3EB5-5A8B-4F52-B932-C22E279D25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633D99B-4A17-43E7-AE60-F99D748D1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D8DDB-7D53-4BA6-A3D5-F893F1B59C73}" type="datetimeFigureOut">
              <a:rPr lang="es-CO" smtClean="0"/>
              <a:t>25/04/2023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8BA946-FE83-4405-A7F8-88DC994CE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5D76F32-7E3C-429F-A174-ABF359AA9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850FA-DC59-448F-BF69-E360EC5F02B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16297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8C40B4-4F87-4601-9F4E-D375FFBDF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087B056-FB41-4C73-BF6B-DB1591D224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FB51CDA-D1E1-439B-ABC0-3241B96A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D8DDB-7D53-4BA6-A3D5-F893F1B59C73}" type="datetimeFigureOut">
              <a:rPr lang="es-CO" smtClean="0"/>
              <a:t>25/04/2023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FB8BC4E-69B1-4C70-9BBB-5356621F3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63F6681-6AC5-45B1-828C-01E1F4C39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850FA-DC59-448F-BF69-E360EC5F02B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07240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703F33B-20BD-48E5-A379-0B8913FB47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E9AE657-E5E5-4625-99B7-E314B0F2DB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6612827-D0C8-4FB0-8166-D8B9D9F02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D8DDB-7D53-4BA6-A3D5-F893F1B59C73}" type="datetimeFigureOut">
              <a:rPr lang="es-CO" smtClean="0"/>
              <a:t>25/04/2023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0A147E2-3555-4CDB-BED3-14E1EAAC3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56B332-7DEC-4F78-AAAC-76C552EF0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850FA-DC59-448F-BF69-E360EC5F02B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9191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B1FBB0-43AC-4736-9F0C-F41C353B9C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433661"/>
          </a:xfrm>
        </p:spPr>
        <p:txBody>
          <a:bodyPr>
            <a:normAutofit/>
          </a:bodyPr>
          <a:lstStyle>
            <a:lvl1pPr algn="r">
              <a:defRPr sz="1800"/>
            </a:lvl1pPr>
          </a:lstStyle>
          <a:p>
            <a:r>
              <a:rPr lang="es-ES" dirty="0"/>
              <a:t>Informe 812.25.01.0204.22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B7C4BD-18D7-4FD4-81FF-F97BC5DCE5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D96280-FFBF-4B9B-9C14-07D35EDD9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D8DDB-7D53-4BA6-A3D5-F893F1B59C73}" type="datetimeFigureOut">
              <a:rPr lang="es-CO" smtClean="0"/>
              <a:t>25/04/2023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D3F818E-9518-47D2-92E7-26C96CD5A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57BA7A6-91B5-4C57-9A87-28DB6906E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850FA-DC59-448F-BF69-E360EC5F02B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20623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FC0EB4-5B55-425C-901C-7EE8F4268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339780C-4919-46DF-96CA-7387296E03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F9B3907-273F-47A7-B7C8-266C45544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D8DDB-7D53-4BA6-A3D5-F893F1B59C73}" type="datetimeFigureOut">
              <a:rPr lang="es-CO" smtClean="0"/>
              <a:t>25/04/2023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6D791D4-1EAA-44F7-8A79-4E07984F2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B9AC57-EE09-426A-9993-4B40F6065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850FA-DC59-448F-BF69-E360EC5F02B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90266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8ACDB1-3856-4CB2-8CE3-D135139A1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7073FEB-EEE9-4653-816A-C89455A1D1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45869BE-E458-45BC-BC30-9309F07421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DC6323D-F333-4CF6-885A-8114F4E91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D8DDB-7D53-4BA6-A3D5-F893F1B59C73}" type="datetimeFigureOut">
              <a:rPr lang="es-CO" smtClean="0"/>
              <a:t>25/04/2023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66ED47F-35E8-4F41-BA7B-0FC5B9012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11C83C2-4A1B-4A81-A7C3-F92D2AA11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850FA-DC59-448F-BF69-E360EC5F02B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06813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0F7E54-623A-420B-8764-00B713C4B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9522114-5F24-4722-9736-44D856A24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B164ECE-BBBE-4E37-A355-184BDE8210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3130080-08F6-43D1-9BF0-92F813CC0C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B32C57F-36E4-461D-8113-EEF317A00A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54815A1-743E-42FF-BEB7-40710D929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D8DDB-7D53-4BA6-A3D5-F893F1B59C73}" type="datetimeFigureOut">
              <a:rPr lang="es-CO" smtClean="0"/>
              <a:t>25/04/2023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E3C51AA-06F3-4607-AA4A-265049467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DD080DC-7351-479D-ACD2-EF160F7AF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850FA-DC59-448F-BF69-E360EC5F02B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95113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41FC32-2665-4B8A-B6DE-FEEBCEC6C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3666116-A567-4916-A51E-CB6618662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D8DDB-7D53-4BA6-A3D5-F893F1B59C73}" type="datetimeFigureOut">
              <a:rPr lang="es-CO" smtClean="0"/>
              <a:t>25/04/2023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B0871AF-0451-47A5-9C53-C6AD5D1FF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AF148F4-FBA1-4DE1-BEF6-70140C2F8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850FA-DC59-448F-BF69-E360EC5F02B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39014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9388AE9-E150-4B9F-8D04-1A696EF9F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D8DDB-7D53-4BA6-A3D5-F893F1B59C73}" type="datetimeFigureOut">
              <a:rPr lang="es-CO" smtClean="0"/>
              <a:t>25/04/2023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D241141-2130-484D-91A0-0F9BABFBD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281FCA9-CA5F-446D-AF56-C555097D9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850FA-DC59-448F-BF69-E360EC5F02B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12044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BD0079-BBF4-4D5C-9274-882E3E0D8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CB35DF-954F-4708-A77F-F766128B4A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8A9274D-1FDB-4B6C-8CBF-0BA84245C5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54ADEF0-C638-4163-9CF9-9C8C1CDC8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D8DDB-7D53-4BA6-A3D5-F893F1B59C73}" type="datetimeFigureOut">
              <a:rPr lang="es-CO" smtClean="0"/>
              <a:t>25/04/2023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8CE0F6F-6B06-4603-83A7-35B085E42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7A077AD-586F-4EB8-A144-8608F514D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850FA-DC59-448F-BF69-E360EC5F02B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283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AC3B16-95E5-4F8B-92F4-CF58965FC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AC84580-F6C1-46F8-96CF-3621309543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DC97DBF-4799-4841-9A3C-C65F613345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D919B14-F011-43B0-9F1A-EF09BE1F3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D8DDB-7D53-4BA6-A3D5-F893F1B59C73}" type="datetimeFigureOut">
              <a:rPr lang="es-CO" smtClean="0"/>
              <a:t>25/04/2023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0B124AF-F559-4D8F-8DE1-F0658D04F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E831DBE-79BD-4205-B644-B291D16C3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850FA-DC59-448F-BF69-E360EC5F02B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60805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5E691A2-FC41-4F80-8FD8-112BB476E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8C5C804-695C-4DB7-8585-F7A563D761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3A42B7D-6432-4B73-ABDE-E397E3EB60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D8DDB-7D53-4BA6-A3D5-F893F1B59C73}" type="datetimeFigureOut">
              <a:rPr lang="es-CO" smtClean="0"/>
              <a:t>25/04/2023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2D2056D-D22C-4CBE-A5AC-CF62236AF8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1932BD2-C0FC-41AC-9AB4-E7DA8704F9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850FA-DC59-448F-BF69-E360EC5F02B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4046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71A6EC60-858D-43C8-AD4D-7A5063262497}"/>
              </a:ext>
            </a:extLst>
          </p:cNvPr>
          <p:cNvSpPr/>
          <p:nvPr/>
        </p:nvSpPr>
        <p:spPr>
          <a:xfrm>
            <a:off x="0" y="3021330"/>
            <a:ext cx="12192000" cy="10058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6CA399A-E190-4E97-8061-B89411792320}"/>
              </a:ext>
            </a:extLst>
          </p:cNvPr>
          <p:cNvSpPr txBox="1"/>
          <p:nvPr/>
        </p:nvSpPr>
        <p:spPr>
          <a:xfrm>
            <a:off x="3294321" y="3073063"/>
            <a:ext cx="56033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solidFill>
                  <a:schemeClr val="bg1"/>
                </a:solidFill>
              </a:rPr>
              <a:t>INFORME PRESUPUESTAL</a:t>
            </a:r>
          </a:p>
          <a:p>
            <a:pPr algn="ctr"/>
            <a:r>
              <a:rPr lang="es-ES" sz="2800" b="1" dirty="0">
                <a:solidFill>
                  <a:schemeClr val="bg1"/>
                </a:solidFill>
              </a:rPr>
              <a:t>CIERRE VIGENCIA 2022</a:t>
            </a:r>
            <a:endParaRPr lang="es-CO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5644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71A6EC60-858D-43C8-AD4D-7A5063262497}"/>
              </a:ext>
            </a:extLst>
          </p:cNvPr>
          <p:cNvSpPr/>
          <p:nvPr/>
        </p:nvSpPr>
        <p:spPr>
          <a:xfrm>
            <a:off x="0" y="3021330"/>
            <a:ext cx="12192000" cy="10058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6CA399A-E190-4E97-8061-B89411792320}"/>
              </a:ext>
            </a:extLst>
          </p:cNvPr>
          <p:cNvSpPr txBox="1"/>
          <p:nvPr/>
        </p:nvSpPr>
        <p:spPr>
          <a:xfrm>
            <a:off x="1897381" y="3262640"/>
            <a:ext cx="84353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PRESUPUESTO DE INGRESOS A 31 DE DICIEMBRE 2022</a:t>
            </a:r>
            <a:endParaRPr kumimoji="0" lang="es-CO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9861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A10E38F1-4899-4E15-9B7C-4B705313CDC5}"/>
              </a:ext>
            </a:extLst>
          </p:cNvPr>
          <p:cNvSpPr/>
          <p:nvPr/>
        </p:nvSpPr>
        <p:spPr>
          <a:xfrm>
            <a:off x="0" y="-215444"/>
            <a:ext cx="12192000" cy="10058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34F1051-066B-4931-9909-D62BC94B04DE}"/>
              </a:ext>
            </a:extLst>
          </p:cNvPr>
          <p:cNvSpPr txBox="1"/>
          <p:nvPr/>
        </p:nvSpPr>
        <p:spPr>
          <a:xfrm>
            <a:off x="580272" y="98101"/>
            <a:ext cx="107221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chemeClr val="bg1"/>
                </a:solidFill>
              </a:rPr>
              <a:t>INGRESOS RECURSOS PROPIOS DE  AGOSTO A DICIEMBRE AÑO 2022</a:t>
            </a:r>
            <a:endParaRPr lang="es-CO" sz="2800" b="1" dirty="0">
              <a:solidFill>
                <a:schemeClr val="bg1"/>
              </a:solidFill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2F543486-74BC-4E85-9A9F-B1FFD65757F6}"/>
              </a:ext>
            </a:extLst>
          </p:cNvPr>
          <p:cNvSpPr txBox="1"/>
          <p:nvPr/>
        </p:nvSpPr>
        <p:spPr>
          <a:xfrm>
            <a:off x="7271429" y="1332573"/>
            <a:ext cx="40690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Los ingresos por recursos propios están conformados por la venta de servicios públicos domiciliarios de acueducto, alcantarillado y aseo, otros ingresos corrientes y subsidios. </a:t>
            </a:r>
            <a:endParaRPr lang="es-CO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517D4D0-1F55-4460-8C50-EB1F6E15FE86}"/>
              </a:ext>
            </a:extLst>
          </p:cNvPr>
          <p:cNvSpPr txBox="1"/>
          <p:nvPr/>
        </p:nvSpPr>
        <p:spPr>
          <a:xfrm>
            <a:off x="113690" y="6581191"/>
            <a:ext cx="15201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/>
              <a:t>*Fuente ejecución presupuestal</a:t>
            </a:r>
            <a:endParaRPr lang="es-CO" sz="800" dirty="0"/>
          </a:p>
        </p:txBody>
      </p:sp>
      <p:sp>
        <p:nvSpPr>
          <p:cNvPr id="6" name="Subtítulo 5">
            <a:extLst>
              <a:ext uri="{FF2B5EF4-FFF2-40B4-BE49-F238E27FC236}">
                <a16:creationId xmlns:a16="http://schemas.microsoft.com/office/drawing/2014/main" id="{54758E7C-753F-4EF1-B154-2C8F69B1310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   </a:t>
            </a:r>
            <a:endParaRPr lang="es-CO" dirty="0"/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BE92D540-D39A-40B0-8055-E6E36C994A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3041669"/>
              </p:ext>
            </p:extLst>
          </p:nvPr>
        </p:nvGraphicFramePr>
        <p:xfrm>
          <a:off x="249580" y="3495091"/>
          <a:ext cx="2768600" cy="30861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4236611553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1050296551"/>
                    </a:ext>
                  </a:extLst>
                </a:gridCol>
              </a:tblGrid>
              <a:tr h="25717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300" u="none" strike="noStrike">
                          <a:effectLst/>
                        </a:rPr>
                        <a:t>Enero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500" u="none" strike="noStrike" dirty="0">
                          <a:effectLst/>
                        </a:rPr>
                        <a:t>2.745.061.213</a:t>
                      </a:r>
                      <a:endParaRPr lang="es-CO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4486701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300" u="none" strike="noStrike">
                          <a:effectLst/>
                        </a:rPr>
                        <a:t>Febrero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500" u="none" strike="noStrike">
                          <a:effectLst/>
                        </a:rPr>
                        <a:t>2.602.839.595</a:t>
                      </a:r>
                      <a:endParaRPr lang="es-CO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65482911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300" u="none" strike="noStrike" dirty="0">
                          <a:effectLst/>
                        </a:rPr>
                        <a:t>Marzo</a:t>
                      </a:r>
                      <a:endParaRPr lang="es-CO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500" u="none" strike="noStrike">
                          <a:effectLst/>
                        </a:rPr>
                        <a:t>3.058.230.895</a:t>
                      </a:r>
                      <a:endParaRPr lang="es-CO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16756374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300" u="none" strike="noStrike" dirty="0">
                          <a:effectLst/>
                        </a:rPr>
                        <a:t>Abril</a:t>
                      </a:r>
                      <a:endParaRPr lang="es-CO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500" u="none" strike="noStrike">
                          <a:effectLst/>
                        </a:rPr>
                        <a:t>3.957.043.076</a:t>
                      </a:r>
                      <a:endParaRPr lang="es-CO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31496788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300" u="none" strike="noStrike">
                          <a:effectLst/>
                        </a:rPr>
                        <a:t>Mayo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500" u="none" strike="noStrike" dirty="0">
                          <a:effectLst/>
                        </a:rPr>
                        <a:t>3.232.930.553</a:t>
                      </a:r>
                      <a:endParaRPr lang="es-CO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45425554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300" u="none" strike="noStrike">
                          <a:effectLst/>
                        </a:rPr>
                        <a:t>Junio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500" u="none" strike="noStrike">
                          <a:effectLst/>
                        </a:rPr>
                        <a:t>2.638.193.548</a:t>
                      </a:r>
                      <a:endParaRPr lang="es-CO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02020060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300" u="none" strike="noStrike">
                          <a:effectLst/>
                        </a:rPr>
                        <a:t>Julio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500" u="none" strike="noStrike">
                          <a:effectLst/>
                        </a:rPr>
                        <a:t>3.509.492.383</a:t>
                      </a:r>
                      <a:endParaRPr lang="es-CO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03672400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300" u="none" strike="noStrike">
                          <a:effectLst/>
                        </a:rPr>
                        <a:t>Agosto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500" u="none" strike="noStrike">
                          <a:effectLst/>
                        </a:rPr>
                        <a:t>3.195.034.690</a:t>
                      </a:r>
                      <a:endParaRPr lang="es-CO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62119629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300" u="none" strike="noStrike">
                          <a:effectLst/>
                        </a:rPr>
                        <a:t>Septiembre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500" u="none" strike="noStrike">
                          <a:effectLst/>
                        </a:rPr>
                        <a:t>3.832.279.962</a:t>
                      </a:r>
                      <a:endParaRPr lang="es-CO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42602874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300" u="none" strike="noStrike">
                          <a:effectLst/>
                        </a:rPr>
                        <a:t>Octubre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500" u="none" strike="noStrike">
                          <a:effectLst/>
                        </a:rPr>
                        <a:t>2.942.477.956</a:t>
                      </a:r>
                      <a:endParaRPr lang="es-CO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84341072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300" u="none" strike="noStrike">
                          <a:effectLst/>
                        </a:rPr>
                        <a:t>Noviembre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500" u="none" strike="noStrike">
                          <a:effectLst/>
                        </a:rPr>
                        <a:t>2.702.077.238</a:t>
                      </a:r>
                      <a:endParaRPr lang="es-CO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89270731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300" u="none" strike="noStrike">
                          <a:effectLst/>
                        </a:rPr>
                        <a:t>Diciembre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500" u="none" strike="noStrike" dirty="0">
                          <a:effectLst/>
                        </a:rPr>
                        <a:t>5.385.879.366</a:t>
                      </a:r>
                      <a:endParaRPr lang="es-CO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74138474"/>
                  </a:ext>
                </a:extLst>
              </a:tr>
            </a:tbl>
          </a:graphicData>
        </a:graphic>
      </p:graphicFrame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AE07A773-C63E-4C56-852B-F9C5CE0BFC3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2804152"/>
              </p:ext>
            </p:extLst>
          </p:nvPr>
        </p:nvGraphicFramePr>
        <p:xfrm>
          <a:off x="3318698" y="3495091"/>
          <a:ext cx="8623722" cy="3264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Gráfico 14">
            <a:extLst>
              <a:ext uri="{FF2B5EF4-FFF2-40B4-BE49-F238E27FC236}">
                <a16:creationId xmlns:a16="http://schemas.microsoft.com/office/drawing/2014/main" id="{E64CD15F-C3FE-42B8-B6E0-D0A3A4314B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463378"/>
              </p:ext>
            </p:extLst>
          </p:nvPr>
        </p:nvGraphicFramePr>
        <p:xfrm>
          <a:off x="249580" y="848294"/>
          <a:ext cx="6725603" cy="2504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29987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A10E38F1-4899-4E15-9B7C-4B705313CDC5}"/>
              </a:ext>
            </a:extLst>
          </p:cNvPr>
          <p:cNvSpPr/>
          <p:nvPr/>
        </p:nvSpPr>
        <p:spPr>
          <a:xfrm>
            <a:off x="0" y="0"/>
            <a:ext cx="12192000" cy="10058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34F1051-066B-4931-9909-D62BC94B04DE}"/>
              </a:ext>
            </a:extLst>
          </p:cNvPr>
          <p:cNvSpPr txBox="1"/>
          <p:nvPr/>
        </p:nvSpPr>
        <p:spPr>
          <a:xfrm>
            <a:off x="2526030" y="287476"/>
            <a:ext cx="8355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chemeClr val="bg1"/>
                </a:solidFill>
              </a:rPr>
              <a:t>INGRESOS POR RECAUDOS VENTA DE SERVICIOS AAA</a:t>
            </a:r>
            <a:endParaRPr lang="es-CO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2B4D5BCD-F311-4055-98C7-A38086AB3C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8791948"/>
              </p:ext>
            </p:extLst>
          </p:nvPr>
        </p:nvGraphicFramePr>
        <p:xfrm>
          <a:off x="2168012" y="5184129"/>
          <a:ext cx="7673095" cy="8479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78708">
                  <a:extLst>
                    <a:ext uri="{9D8B030D-6E8A-4147-A177-3AD203B41FA5}">
                      <a16:colId xmlns:a16="http://schemas.microsoft.com/office/drawing/2014/main" val="355313923"/>
                    </a:ext>
                  </a:extLst>
                </a:gridCol>
                <a:gridCol w="1874557">
                  <a:extLst>
                    <a:ext uri="{9D8B030D-6E8A-4147-A177-3AD203B41FA5}">
                      <a16:colId xmlns:a16="http://schemas.microsoft.com/office/drawing/2014/main" val="4006843397"/>
                    </a:ext>
                  </a:extLst>
                </a:gridCol>
                <a:gridCol w="2245273">
                  <a:extLst>
                    <a:ext uri="{9D8B030D-6E8A-4147-A177-3AD203B41FA5}">
                      <a16:colId xmlns:a16="http://schemas.microsoft.com/office/drawing/2014/main" val="3864217389"/>
                    </a:ext>
                  </a:extLst>
                </a:gridCol>
                <a:gridCol w="1874557">
                  <a:extLst>
                    <a:ext uri="{9D8B030D-6E8A-4147-A177-3AD203B41FA5}">
                      <a16:colId xmlns:a16="http://schemas.microsoft.com/office/drawing/2014/main" val="3049831974"/>
                    </a:ext>
                  </a:extLst>
                </a:gridCol>
              </a:tblGrid>
              <a:tr h="33675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u="none" strike="noStrike" dirty="0">
                          <a:effectLst/>
                        </a:rPr>
                        <a:t> 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u="none" strike="noStrike" dirty="0">
                          <a:effectLst/>
                        </a:rPr>
                        <a:t>ACUEDUCTO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u="none" strike="noStrike" dirty="0">
                          <a:effectLst/>
                        </a:rPr>
                        <a:t>ALCANTARILLADO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u="none" strike="noStrike" dirty="0">
                          <a:effectLst/>
                        </a:rPr>
                        <a:t>ASEO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63281457"/>
                  </a:ext>
                </a:extLst>
              </a:tr>
              <a:tr h="51124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INGRESOS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15.391.861.476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7.709.961.823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9.453.944.928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96845726"/>
                  </a:ext>
                </a:extLst>
              </a:tr>
            </a:tbl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32D23E50-DF16-4617-8DEA-66C7AE2F8442}"/>
              </a:ext>
            </a:extLst>
          </p:cNvPr>
          <p:cNvSpPr txBox="1"/>
          <p:nvPr/>
        </p:nvSpPr>
        <p:spPr>
          <a:xfrm>
            <a:off x="2068830" y="6080104"/>
            <a:ext cx="15201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/>
              <a:t>*Fuente ejecución presupuestal</a:t>
            </a:r>
            <a:endParaRPr lang="es-CO" sz="800" dirty="0"/>
          </a:p>
        </p:txBody>
      </p:sp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D0F5D5F8-5516-4286-BFE8-7C368B087B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9570151"/>
              </p:ext>
            </p:extLst>
          </p:nvPr>
        </p:nvGraphicFramePr>
        <p:xfrm>
          <a:off x="160020" y="1156690"/>
          <a:ext cx="5844540" cy="35712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566CB703-A0D4-4A6C-9B5F-84791A9E795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239348"/>
              </p:ext>
            </p:extLst>
          </p:nvPr>
        </p:nvGraphicFramePr>
        <p:xfrm>
          <a:off x="6050280" y="1156690"/>
          <a:ext cx="5844540" cy="35712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87430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A10E38F1-4899-4E15-9B7C-4B705313CDC5}"/>
              </a:ext>
            </a:extLst>
          </p:cNvPr>
          <p:cNvSpPr/>
          <p:nvPr/>
        </p:nvSpPr>
        <p:spPr>
          <a:xfrm>
            <a:off x="0" y="0"/>
            <a:ext cx="12192000" cy="10058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B59E5325-B97C-4F41-B74F-FFF6997B7409}"/>
              </a:ext>
            </a:extLst>
          </p:cNvPr>
          <p:cNvSpPr txBox="1"/>
          <p:nvPr/>
        </p:nvSpPr>
        <p:spPr>
          <a:xfrm>
            <a:off x="3987163" y="322600"/>
            <a:ext cx="51244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chemeClr val="bg1"/>
                </a:solidFill>
              </a:rPr>
              <a:t>RECAUDO POR OTROS INGRESOS</a:t>
            </a:r>
            <a:endParaRPr lang="es-CO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3747A05B-2540-4207-89D3-7036508339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0796639"/>
              </p:ext>
            </p:extLst>
          </p:nvPr>
        </p:nvGraphicFramePr>
        <p:xfrm>
          <a:off x="228598" y="5299079"/>
          <a:ext cx="5722621" cy="6158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73637">
                  <a:extLst>
                    <a:ext uri="{9D8B030D-6E8A-4147-A177-3AD203B41FA5}">
                      <a16:colId xmlns:a16="http://schemas.microsoft.com/office/drawing/2014/main" val="3149112866"/>
                    </a:ext>
                  </a:extLst>
                </a:gridCol>
                <a:gridCol w="2603424">
                  <a:extLst>
                    <a:ext uri="{9D8B030D-6E8A-4147-A177-3AD203B41FA5}">
                      <a16:colId xmlns:a16="http://schemas.microsoft.com/office/drawing/2014/main" val="1652995203"/>
                    </a:ext>
                  </a:extLst>
                </a:gridCol>
                <a:gridCol w="1645560">
                  <a:extLst>
                    <a:ext uri="{9D8B030D-6E8A-4147-A177-3AD203B41FA5}">
                      <a16:colId xmlns:a16="http://schemas.microsoft.com/office/drawing/2014/main" val="4131098948"/>
                    </a:ext>
                  </a:extLst>
                </a:gridCol>
              </a:tblGrid>
              <a:tr h="319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 dirty="0">
                          <a:effectLst/>
                        </a:rPr>
                        <a:t> 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u="none" strike="noStrike" dirty="0">
                          <a:effectLst/>
                        </a:rPr>
                        <a:t>OTROS  ING. CORRIENTES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u="none" strike="noStrike" dirty="0">
                          <a:effectLst/>
                        </a:rPr>
                        <a:t>SUBSIDIOS 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69108001"/>
                  </a:ext>
                </a:extLst>
              </a:tr>
              <a:tr h="29649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INGRESOS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1.543.860.869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5.247.284.495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23668829"/>
                  </a:ext>
                </a:extLst>
              </a:tr>
            </a:tbl>
          </a:graphicData>
        </a:graphic>
      </p:graphicFrame>
      <p:sp>
        <p:nvSpPr>
          <p:cNvPr id="11" name="CuadroTexto 10">
            <a:extLst>
              <a:ext uri="{FF2B5EF4-FFF2-40B4-BE49-F238E27FC236}">
                <a16:creationId xmlns:a16="http://schemas.microsoft.com/office/drawing/2014/main" id="{E58D2F75-3A89-4B37-9631-FB64464255B2}"/>
              </a:ext>
            </a:extLst>
          </p:cNvPr>
          <p:cNvSpPr txBox="1"/>
          <p:nvPr/>
        </p:nvSpPr>
        <p:spPr>
          <a:xfrm>
            <a:off x="6995160" y="5268631"/>
            <a:ext cx="4069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En otros ingresos corrientes se incluyen  otros servicios prestados por la Empresa.</a:t>
            </a:r>
            <a:endParaRPr lang="es-CO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B7582B1D-8EF2-481C-930C-854408F51FAA}"/>
              </a:ext>
            </a:extLst>
          </p:cNvPr>
          <p:cNvSpPr txBox="1"/>
          <p:nvPr/>
        </p:nvSpPr>
        <p:spPr>
          <a:xfrm>
            <a:off x="228598" y="6049209"/>
            <a:ext cx="15201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/>
              <a:t>*Fuente ejecución presupuestal</a:t>
            </a:r>
            <a:endParaRPr lang="es-CO" sz="800" dirty="0"/>
          </a:p>
        </p:txBody>
      </p:sp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id="{CC90568A-8201-4DE9-90A2-C6D9F485824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7553852"/>
              </p:ext>
            </p:extLst>
          </p:nvPr>
        </p:nvGraphicFramePr>
        <p:xfrm>
          <a:off x="6240780" y="1430476"/>
          <a:ext cx="5577840" cy="33129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Gráfico 13">
            <a:extLst>
              <a:ext uri="{FF2B5EF4-FFF2-40B4-BE49-F238E27FC236}">
                <a16:creationId xmlns:a16="http://schemas.microsoft.com/office/drawing/2014/main" id="{BFD5FAC4-69AC-417B-9A49-74047D49E12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4758867"/>
              </p:ext>
            </p:extLst>
          </p:nvPr>
        </p:nvGraphicFramePr>
        <p:xfrm>
          <a:off x="228599" y="1430476"/>
          <a:ext cx="5722621" cy="33129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40277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71A6EC60-858D-43C8-AD4D-7A5063262497}"/>
              </a:ext>
            </a:extLst>
          </p:cNvPr>
          <p:cNvSpPr/>
          <p:nvPr/>
        </p:nvSpPr>
        <p:spPr>
          <a:xfrm>
            <a:off x="0" y="3021330"/>
            <a:ext cx="12192000" cy="10058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6CA399A-E190-4E97-8061-B89411792320}"/>
              </a:ext>
            </a:extLst>
          </p:cNvPr>
          <p:cNvSpPr txBox="1"/>
          <p:nvPr/>
        </p:nvSpPr>
        <p:spPr>
          <a:xfrm>
            <a:off x="2307265" y="3262640"/>
            <a:ext cx="80254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chemeClr val="bg1"/>
                </a:solidFill>
              </a:rPr>
              <a:t>PRESUPUESTO DE GASTOS A 31 DE DICIEMBRE 2022</a:t>
            </a:r>
            <a:endParaRPr lang="es-CO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6796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A10E38F1-4899-4E15-9B7C-4B705313CDC5}"/>
              </a:ext>
            </a:extLst>
          </p:cNvPr>
          <p:cNvSpPr/>
          <p:nvPr/>
        </p:nvSpPr>
        <p:spPr>
          <a:xfrm>
            <a:off x="0" y="0"/>
            <a:ext cx="12192000" cy="10058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7D990C1-94DF-4732-8AE9-FCA05AF919A0}"/>
              </a:ext>
            </a:extLst>
          </p:cNvPr>
          <p:cNvSpPr txBox="1"/>
          <p:nvPr/>
        </p:nvSpPr>
        <p:spPr>
          <a:xfrm>
            <a:off x="2052084" y="272836"/>
            <a:ext cx="8388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chemeClr val="bg1"/>
                </a:solidFill>
              </a:rPr>
              <a:t>PRESUPUESTO EAAAY CORTE A 31 DE DICIEMBRE 2023</a:t>
            </a:r>
            <a:endParaRPr lang="es-CO" sz="2800" b="1" dirty="0">
              <a:solidFill>
                <a:schemeClr val="bg1"/>
              </a:solidFill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BDC92921-B9E8-4F6F-A6E6-F476B2E4671A}"/>
              </a:ext>
            </a:extLst>
          </p:cNvPr>
          <p:cNvSpPr txBox="1"/>
          <p:nvPr/>
        </p:nvSpPr>
        <p:spPr>
          <a:xfrm>
            <a:off x="1219753" y="1406165"/>
            <a:ext cx="40233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200" dirty="0"/>
              <a:t>Apropiación presupuestal EAAAY</a:t>
            </a:r>
            <a:endParaRPr lang="es-CO" sz="220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6A13155A-9E1A-4311-B3D1-FFE392621501}"/>
              </a:ext>
            </a:extLst>
          </p:cNvPr>
          <p:cNvSpPr txBox="1"/>
          <p:nvPr/>
        </p:nvSpPr>
        <p:spPr>
          <a:xfrm>
            <a:off x="2786793" y="6388360"/>
            <a:ext cx="15201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/>
              <a:t>*Fuente ejecución presupuestal</a:t>
            </a:r>
            <a:endParaRPr lang="es-CO" sz="800" dirty="0"/>
          </a:p>
        </p:txBody>
      </p:sp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id="{404802D8-98B3-4BEB-AEF0-9F64EE8FBE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0733669"/>
              </p:ext>
            </p:extLst>
          </p:nvPr>
        </p:nvGraphicFramePr>
        <p:xfrm>
          <a:off x="5902462" y="1936138"/>
          <a:ext cx="5950447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Gráfico 16">
            <a:extLst>
              <a:ext uri="{FF2B5EF4-FFF2-40B4-BE49-F238E27FC236}">
                <a16:creationId xmlns:a16="http://schemas.microsoft.com/office/drawing/2014/main" id="{E6AE3C6E-DF71-4B57-B0C4-CE788CFFE04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5522526"/>
              </p:ext>
            </p:extLst>
          </p:nvPr>
        </p:nvGraphicFramePr>
        <p:xfrm>
          <a:off x="480060" y="1936138"/>
          <a:ext cx="5080768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A8AE4659-535D-4853-B46E-6E87C29C31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153650"/>
              </p:ext>
            </p:extLst>
          </p:nvPr>
        </p:nvGraphicFramePr>
        <p:xfrm>
          <a:off x="2901690" y="5038136"/>
          <a:ext cx="5682240" cy="1371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21745">
                  <a:extLst>
                    <a:ext uri="{9D8B030D-6E8A-4147-A177-3AD203B41FA5}">
                      <a16:colId xmlns:a16="http://schemas.microsoft.com/office/drawing/2014/main" val="644339909"/>
                    </a:ext>
                  </a:extLst>
                </a:gridCol>
                <a:gridCol w="2960495">
                  <a:extLst>
                    <a:ext uri="{9D8B030D-6E8A-4147-A177-3AD203B41FA5}">
                      <a16:colId xmlns:a16="http://schemas.microsoft.com/office/drawing/2014/main" val="3340532333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RUBRO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APROPIACIÓN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7944086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800" u="none" strike="noStrike" dirty="0">
                          <a:effectLst/>
                          <a:latin typeface="+mn-lt"/>
                        </a:rPr>
                        <a:t>GAST.FUNC.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800" u="none" strike="noStrike" dirty="0">
                          <a:effectLst/>
                          <a:latin typeface="+mn-lt"/>
                        </a:rPr>
                        <a:t>              27.786.763.138 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635449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800" u="none" strike="noStrike" dirty="0">
                          <a:effectLst/>
                          <a:latin typeface="+mn-lt"/>
                        </a:rPr>
                        <a:t>GAST. PRODUCC.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800" u="none" strike="noStrike" dirty="0">
                          <a:effectLst/>
                          <a:latin typeface="+mn-lt"/>
                        </a:rPr>
                        <a:t>                7.599.946.642 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7032665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CO" sz="1800" u="none" strike="noStrike" dirty="0">
                          <a:effectLst/>
                          <a:latin typeface="+mn-lt"/>
                        </a:rPr>
                        <a:t>INVERS.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800" u="none" strike="noStrike" dirty="0">
                          <a:effectLst/>
                          <a:latin typeface="+mn-lt"/>
                        </a:rPr>
                        <a:t>                         3.720.588.459 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8235843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800" u="none" strike="noStrike">
                          <a:effectLst/>
                          <a:latin typeface="+mn-lt"/>
                        </a:rPr>
                        <a:t>CTAS POR PAGAR </a:t>
                      </a:r>
                      <a:endParaRPr lang="es-CO" sz="18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800" u="none" strike="noStrike" dirty="0">
                          <a:effectLst/>
                          <a:latin typeface="+mn-lt"/>
                        </a:rPr>
                        <a:t>                         9.376.911.095 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63926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39933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71A6EC60-858D-43C8-AD4D-7A5063262497}"/>
              </a:ext>
            </a:extLst>
          </p:cNvPr>
          <p:cNvSpPr/>
          <p:nvPr/>
        </p:nvSpPr>
        <p:spPr>
          <a:xfrm>
            <a:off x="0" y="3021330"/>
            <a:ext cx="12192000" cy="10058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6CA399A-E190-4E97-8061-B89411792320}"/>
              </a:ext>
            </a:extLst>
          </p:cNvPr>
          <p:cNvSpPr txBox="1"/>
          <p:nvPr/>
        </p:nvSpPr>
        <p:spPr>
          <a:xfrm>
            <a:off x="4221127" y="3262640"/>
            <a:ext cx="40829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800" b="1" dirty="0">
                <a:solidFill>
                  <a:prstClr val="white"/>
                </a:solidFill>
                <a:latin typeface="Calibri" panose="020F0502020204030204"/>
              </a:rPr>
              <a:t>RESUMEN VIGENCIA 2022</a:t>
            </a:r>
            <a:endParaRPr kumimoji="0" lang="es-CO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35993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E4F51D1F-F3AC-4BC6-B798-166242E3A572}"/>
              </a:ext>
            </a:extLst>
          </p:cNvPr>
          <p:cNvSpPr txBox="1"/>
          <p:nvPr/>
        </p:nvSpPr>
        <p:spPr>
          <a:xfrm>
            <a:off x="295940" y="5203666"/>
            <a:ext cx="11600119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1500" dirty="0"/>
              <a:t>Con corte al 31 de diciembre de 2022, se observa un déficit  por (-5.329.523.427).</a:t>
            </a:r>
          </a:p>
          <a:p>
            <a:pPr algn="just"/>
            <a:endParaRPr lang="es-ES" sz="1500" dirty="0"/>
          </a:p>
          <a:p>
            <a:pPr algn="just"/>
            <a:r>
              <a:rPr lang="es-ES" sz="1500" i="0" u="none" strike="noStrike" dirty="0">
                <a:solidFill>
                  <a:srgbClr val="000000"/>
                </a:solidFill>
                <a:effectLst/>
              </a:rPr>
              <a:t>Se recomienda   adoptar  los mecanismos necesarios para que la ejecución  presupuestaria de  gastos no supere  los  ingresos  efectivamente   captados u obtenidos.   Al revisar lo recaudado frente a lo proyectado no se cumplieron las metas  propuestas entre lo Recaudado  y lo comprometido,  se debe evitar  desequilibrio  presupuestal de  Ejecución (déficit de liquidez).</a:t>
            </a:r>
            <a:endParaRPr lang="es-ES" sz="1500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B79D040F-9BDA-40E4-A9A4-4F4404C15491}"/>
              </a:ext>
            </a:extLst>
          </p:cNvPr>
          <p:cNvSpPr/>
          <p:nvPr/>
        </p:nvSpPr>
        <p:spPr>
          <a:xfrm>
            <a:off x="0" y="0"/>
            <a:ext cx="12192000" cy="10058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/>
              <a:t>INGRESOS – GASTOS - RECAUDOS</a:t>
            </a:r>
            <a:endParaRPr lang="es-CO" sz="2800" dirty="0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DEACB2E2-197F-4A0C-9363-A3024DC858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1376082"/>
              </p:ext>
            </p:extLst>
          </p:nvPr>
        </p:nvGraphicFramePr>
        <p:xfrm>
          <a:off x="2457450" y="1642284"/>
          <a:ext cx="6512560" cy="29249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19933">
                  <a:extLst>
                    <a:ext uri="{9D8B030D-6E8A-4147-A177-3AD203B41FA5}">
                      <a16:colId xmlns:a16="http://schemas.microsoft.com/office/drawing/2014/main" val="1827710087"/>
                    </a:ext>
                  </a:extLst>
                </a:gridCol>
                <a:gridCol w="1610893">
                  <a:extLst>
                    <a:ext uri="{9D8B030D-6E8A-4147-A177-3AD203B41FA5}">
                      <a16:colId xmlns:a16="http://schemas.microsoft.com/office/drawing/2014/main" val="2495604438"/>
                    </a:ext>
                  </a:extLst>
                </a:gridCol>
                <a:gridCol w="1581734">
                  <a:extLst>
                    <a:ext uri="{9D8B030D-6E8A-4147-A177-3AD203B41FA5}">
                      <a16:colId xmlns:a16="http://schemas.microsoft.com/office/drawing/2014/main" val="3424929269"/>
                    </a:ext>
                  </a:extLst>
                </a:gridCol>
              </a:tblGrid>
              <a:tr h="1727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CO" sz="1800" b="1" dirty="0">
                          <a:effectLst/>
                        </a:rPr>
                        <a:t>CONCEPTO</a:t>
                      </a:r>
                      <a:endParaRPr lang="es-CO" sz="18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CO" sz="1800" b="1" dirty="0">
                          <a:effectLst/>
                        </a:rPr>
                        <a:t>RECURSOS PROPIOS</a:t>
                      </a:r>
                      <a:endParaRPr lang="es-CO" sz="18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0337780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s-CO" sz="1800" dirty="0">
                          <a:effectLst/>
                        </a:rPr>
                        <a:t>DISPONIBILIDAD NETA - TESORERIA 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CO" sz="1800" dirty="0">
                          <a:effectLst/>
                        </a:rPr>
                        <a:t> 0 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CO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627410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O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CO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CO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36728927"/>
                  </a:ext>
                </a:extLst>
              </a:tr>
              <a:tr h="2101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s-ES" sz="1800" dirty="0">
                          <a:effectLst/>
                        </a:rPr>
                        <a:t>(+) CUENTAS POR COBRAR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CO" sz="1800" dirty="0">
                          <a:effectLst/>
                        </a:rPr>
                        <a:t>2,561,150,289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CO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436701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O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CO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CO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6216388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s-ES" sz="1800">
                          <a:effectLst/>
                        </a:rPr>
                        <a:t>(-) CUENTAS POR PAGAR</a:t>
                      </a:r>
                      <a:endParaRPr lang="es-CO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CO" sz="1800" dirty="0">
                          <a:effectLst/>
                        </a:rPr>
                        <a:t>7,890,673,717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CO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783514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O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CO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CO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02884689"/>
                  </a:ext>
                </a:extLst>
              </a:tr>
              <a:tr h="768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CO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CO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CO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6185558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s-ES" sz="1800">
                          <a:effectLst/>
                        </a:rPr>
                        <a:t>(=) SITUACION FISCAL</a:t>
                      </a:r>
                      <a:endParaRPr lang="es-CO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CO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CO" sz="1800" dirty="0">
                          <a:effectLst/>
                        </a:rPr>
                        <a:t>-5.329.523.427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767133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1179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5921</TotalTime>
  <Words>303</Words>
  <Application>Microsoft Office PowerPoint</Application>
  <PresentationFormat>Panorámica</PresentationFormat>
  <Paragraphs>107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Arial</vt:lpstr>
      <vt:lpstr>Arial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Hernan Orlando HB. Bolivar Vargs</dc:creator>
  <cp:lastModifiedBy>Hernan Orlando HB. Bolivar Vargs</cp:lastModifiedBy>
  <cp:revision>72</cp:revision>
  <cp:lastPrinted>2022-05-08T15:42:39Z</cp:lastPrinted>
  <dcterms:created xsi:type="dcterms:W3CDTF">2021-08-31T14:30:19Z</dcterms:created>
  <dcterms:modified xsi:type="dcterms:W3CDTF">2023-04-25T21:09:52Z</dcterms:modified>
</cp:coreProperties>
</file>