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59" r:id="rId4"/>
    <p:sldId id="266" r:id="rId5"/>
    <p:sldId id="257" r:id="rId6"/>
    <p:sldId id="256" r:id="rId7"/>
    <p:sldId id="269" r:id="rId8"/>
    <p:sldId id="260" r:id="rId9"/>
  </p:sldIdLst>
  <p:sldSz cx="12192000" cy="6858000"/>
  <p:notesSz cx="6797675" cy="9926638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0394611647250298E-3"/>
                  <c:y val="7.32702555280493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58-49AD-9985-92558A7D4235}"/>
                </c:ext>
              </c:extLst>
            </c:dLbl>
            <c:dLbl>
              <c:idx val="1"/>
              <c:layout>
                <c:manualLayout>
                  <c:x val="-4.0789223294500597E-3"/>
                  <c:y val="7.3270255528049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C58-49AD-9985-92558A7D4235}"/>
                </c:ext>
              </c:extLst>
            </c:dLbl>
            <c:dLbl>
              <c:idx val="2"/>
              <c:layout>
                <c:manualLayout>
                  <c:x val="6.1183834941750904E-3"/>
                  <c:y val="2.88640400565034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58-49AD-9985-92558A7D4235}"/>
                </c:ext>
              </c:extLst>
            </c:dLbl>
            <c:dLbl>
              <c:idx val="3"/>
              <c:layout>
                <c:manualLayout>
                  <c:x val="-1.01973058236253E-2"/>
                  <c:y val="2.06488901942684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C58-49AD-9985-92558A7D4235}"/>
                </c:ext>
              </c:extLst>
            </c:dLbl>
            <c:dLbl>
              <c:idx val="4"/>
              <c:layout>
                <c:manualLayout>
                  <c:x val="-1.495587576976376E-16"/>
                  <c:y val="2.50895117414229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58-49AD-9985-92558A7D4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Hoja1!$B$4:$B$8</c:f>
              <c:strCache>
                <c:ptCount val="5"/>
                <c:pt idx="0">
                  <c:v>Agosto</c:v>
                </c:pt>
                <c:pt idx="1">
                  <c:v>Septiembre</c:v>
                </c:pt>
                <c:pt idx="2">
                  <c:v>Octubre</c:v>
                </c:pt>
                <c:pt idx="3">
                  <c:v>Noviembre</c:v>
                </c:pt>
                <c:pt idx="4">
                  <c:v>Diciembre</c:v>
                </c:pt>
              </c:strCache>
            </c:strRef>
          </c:cat>
          <c:val>
            <c:numRef>
              <c:f>Hoja1!$C$4:$C$8</c:f>
              <c:numCache>
                <c:formatCode>#,##0</c:formatCode>
                <c:ptCount val="5"/>
                <c:pt idx="0">
                  <c:v>2563078377</c:v>
                </c:pt>
                <c:pt idx="1">
                  <c:v>3178272513</c:v>
                </c:pt>
                <c:pt idx="2">
                  <c:v>2525865957</c:v>
                </c:pt>
                <c:pt idx="3">
                  <c:v>4775052644</c:v>
                </c:pt>
                <c:pt idx="4">
                  <c:v>3841928317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58-49AD-9985-92558A7D423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23107192"/>
        <c:axId val="223107520"/>
      </c:barChart>
      <c:catAx>
        <c:axId val="223107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O"/>
          </a:p>
        </c:txPr>
        <c:crossAx val="223107520"/>
        <c:crosses val="autoZero"/>
        <c:auto val="1"/>
        <c:lblAlgn val="ctr"/>
        <c:lblOffset val="100"/>
        <c:noMultiLvlLbl val="0"/>
      </c:catAx>
      <c:valAx>
        <c:axId val="22310752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23107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2FF-4D11-9ABA-7B750176EC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2FF-4D11-9ABA-7B750176EC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2FF-4D11-9ABA-7B750176EC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2FF-4D11-9ABA-7B750176EC1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2FF-4D11-9ABA-7B750176EC1B}"/>
              </c:ext>
            </c:extLst>
          </c:dPt>
          <c:dLbls>
            <c:dLbl>
              <c:idx val="0"/>
              <c:layout>
                <c:manualLayout>
                  <c:x val="-0.11093044619422567"/>
                  <c:y val="0.1398454359871682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FF-4D11-9ABA-7B750176EC1B}"/>
                </c:ext>
              </c:extLst>
            </c:dLbl>
            <c:dLbl>
              <c:idx val="1"/>
              <c:layout>
                <c:manualLayout>
                  <c:x val="-0.2300559930008749"/>
                  <c:y val="7.8368328958879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FF-4D11-9ABA-7B750176EC1B}"/>
                </c:ext>
              </c:extLst>
            </c:dLbl>
            <c:dLbl>
              <c:idx val="2"/>
              <c:layout>
                <c:manualLayout>
                  <c:x val="-0.12958989501312335"/>
                  <c:y val="-0.1646923301254009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FF-4D11-9ABA-7B750176EC1B}"/>
                </c:ext>
              </c:extLst>
            </c:dLbl>
            <c:dLbl>
              <c:idx val="4"/>
              <c:layout>
                <c:manualLayout>
                  <c:x val="0.12897681539807521"/>
                  <c:y val="0.2280639399241761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2FF-4D11-9ABA-7B750176EC1B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Hoja1!$B$4:$B$8</c:f>
              <c:strCache>
                <c:ptCount val="5"/>
                <c:pt idx="0">
                  <c:v>Agosto</c:v>
                </c:pt>
                <c:pt idx="1">
                  <c:v>Septiembre</c:v>
                </c:pt>
                <c:pt idx="2">
                  <c:v>Octubre</c:v>
                </c:pt>
                <c:pt idx="3">
                  <c:v>Noviembre</c:v>
                </c:pt>
                <c:pt idx="4">
                  <c:v>Diciembre</c:v>
                </c:pt>
              </c:strCache>
            </c:strRef>
          </c:cat>
          <c:val>
            <c:numRef>
              <c:f>Hoja1!$C$4:$C$8</c:f>
              <c:numCache>
                <c:formatCode>#,##0</c:formatCode>
                <c:ptCount val="5"/>
                <c:pt idx="0">
                  <c:v>2563078377</c:v>
                </c:pt>
                <c:pt idx="1">
                  <c:v>3178272513</c:v>
                </c:pt>
                <c:pt idx="2">
                  <c:v>2525865957</c:v>
                </c:pt>
                <c:pt idx="3">
                  <c:v>4775052644</c:v>
                </c:pt>
                <c:pt idx="4">
                  <c:v>3841928317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2FF-4D11-9ABA-7B750176EC1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Hoja2!$E$13:$G$13</c:f>
              <c:strCache>
                <c:ptCount val="3"/>
                <c:pt idx="0">
                  <c:v>ACUEDUCTO</c:v>
                </c:pt>
                <c:pt idx="1">
                  <c:v>ALCANTARILLADO</c:v>
                </c:pt>
                <c:pt idx="2">
                  <c:v>ASEO</c:v>
                </c:pt>
              </c:strCache>
            </c:strRef>
          </c:cat>
          <c:val>
            <c:numRef>
              <c:f>Hoja2!$E$14:$G$14</c:f>
              <c:numCache>
                <c:formatCode>#,##0</c:formatCode>
                <c:ptCount val="3"/>
                <c:pt idx="0">
                  <c:v>6047278185</c:v>
                </c:pt>
                <c:pt idx="1">
                  <c:v>2913582831</c:v>
                </c:pt>
                <c:pt idx="2">
                  <c:v>4040343851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37-4BA2-9BFF-5E38A569512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24566352"/>
        <c:axId val="224566680"/>
      </c:barChart>
      <c:catAx>
        <c:axId val="22456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O"/>
          </a:p>
        </c:txPr>
        <c:crossAx val="224566680"/>
        <c:crosses val="autoZero"/>
        <c:auto val="1"/>
        <c:lblAlgn val="ctr"/>
        <c:lblOffset val="100"/>
        <c:noMultiLvlLbl val="0"/>
      </c:catAx>
      <c:valAx>
        <c:axId val="22456668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24566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3FA-4424-8B90-041CB7E3FE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3FA-4424-8B90-041CB7E3FE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3FA-4424-8B90-041CB7E3FE9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Hoja2!$E$13:$G$13</c:f>
              <c:strCache>
                <c:ptCount val="3"/>
                <c:pt idx="0">
                  <c:v>ACUEDUCTO</c:v>
                </c:pt>
                <c:pt idx="1">
                  <c:v>ALCANTARILLADO</c:v>
                </c:pt>
                <c:pt idx="2">
                  <c:v>ASEO</c:v>
                </c:pt>
              </c:strCache>
            </c:strRef>
          </c:cat>
          <c:val>
            <c:numRef>
              <c:f>Hoja2!$E$14:$G$14</c:f>
              <c:numCache>
                <c:formatCode>#,##0</c:formatCode>
                <c:ptCount val="3"/>
                <c:pt idx="0">
                  <c:v>6047278185</c:v>
                </c:pt>
                <c:pt idx="1">
                  <c:v>2913582831</c:v>
                </c:pt>
                <c:pt idx="2">
                  <c:v>4040343851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FA-4424-8B90-041CB7E3FE9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Hoja3!$D$13:$E$13</c:f>
              <c:strCache>
                <c:ptCount val="2"/>
                <c:pt idx="0">
                  <c:v>OTROS  ING. CORRIENTES</c:v>
                </c:pt>
                <c:pt idx="1">
                  <c:v>SUBSIDIOS </c:v>
                </c:pt>
              </c:strCache>
            </c:strRef>
          </c:cat>
          <c:val>
            <c:numRef>
              <c:f>Hoja3!$D$14:$E$14</c:f>
              <c:numCache>
                <c:formatCode>_-* #,##0_-;\-* #,##0_-;_-* "-"??_-;_-@_-</c:formatCode>
                <c:ptCount val="2"/>
                <c:pt idx="0">
                  <c:v>1392574979</c:v>
                </c:pt>
                <c:pt idx="1">
                  <c:v>2490417962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BF-4258-99B2-B2585CB1246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27284888"/>
        <c:axId val="227293744"/>
      </c:barChart>
      <c:catAx>
        <c:axId val="227284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O"/>
          </a:p>
        </c:txPr>
        <c:crossAx val="227293744"/>
        <c:crosses val="autoZero"/>
        <c:auto val="1"/>
        <c:lblAlgn val="ctr"/>
        <c:lblOffset val="100"/>
        <c:noMultiLvlLbl val="0"/>
      </c:catAx>
      <c:valAx>
        <c:axId val="227293744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227284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9AE-45CB-8E37-64B01448434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9AE-45CB-8E37-64B01448434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Hoja3!$D$13:$E$13</c:f>
              <c:strCache>
                <c:ptCount val="2"/>
                <c:pt idx="0">
                  <c:v>OTROS  ING. CORRIENTES</c:v>
                </c:pt>
                <c:pt idx="1">
                  <c:v>SUBSIDIOS </c:v>
                </c:pt>
              </c:strCache>
            </c:strRef>
          </c:cat>
          <c:val>
            <c:numRef>
              <c:f>Hoja3!$D$14:$E$14</c:f>
              <c:numCache>
                <c:formatCode>_-* #,##0_-;\-* #,##0_-;_-* "-"??_-;_-@_-</c:formatCode>
                <c:ptCount val="2"/>
                <c:pt idx="0">
                  <c:v>1392574979</c:v>
                </c:pt>
                <c:pt idx="1">
                  <c:v>2490417962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AE-45CB-8E37-64B01448434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Hoja4!$I$4</c:f>
              <c:strCache>
                <c:ptCount val="1"/>
                <c:pt idx="0">
                  <c:v>APROPIACIÓN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6.3656672040099964E-18"/>
                  <c:y val="1.32407407407406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04-405C-8F39-12A599D51423}"/>
                </c:ext>
              </c:extLst>
            </c:dLbl>
            <c:dLbl>
              <c:idx val="1"/>
              <c:layout>
                <c:manualLayout>
                  <c:x val="-5.5553368328958878E-3"/>
                  <c:y val="-4.54181248177311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02777777777779"/>
                      <c:h val="0.107824074074074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504-405C-8F39-12A599D51423}"/>
                </c:ext>
              </c:extLst>
            </c:dLbl>
            <c:dLbl>
              <c:idx val="2"/>
              <c:layout>
                <c:manualLayout>
                  <c:x val="-1.0185067526415994E-16"/>
                  <c:y val="2.24999999999999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04-405C-8F39-12A599D51423}"/>
                </c:ext>
              </c:extLst>
            </c:dLbl>
            <c:dLbl>
              <c:idx val="3"/>
              <c:layout>
                <c:manualLayout>
                  <c:x val="8.3333333333332309E-3"/>
                  <c:y val="-6.4814814814814813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04-405C-8F39-12A599D514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Hoja4!$H$5:$H$8</c:f>
              <c:strCache>
                <c:ptCount val="4"/>
                <c:pt idx="0">
                  <c:v>Inversión</c:v>
                </c:pt>
                <c:pt idx="1">
                  <c:v>Funcionamiento</c:v>
                </c:pt>
                <c:pt idx="2">
                  <c:v>Gastos de Producción</c:v>
                </c:pt>
                <c:pt idx="3">
                  <c:v>Cuentas por pagar vigencias anteriores</c:v>
                </c:pt>
              </c:strCache>
            </c:strRef>
          </c:cat>
          <c:val>
            <c:numRef>
              <c:f>Hoja4!$I$5:$I$8</c:f>
              <c:numCache>
                <c:formatCode>_-* #,##0_-;\-* #,##0_-;_-* "-"??_-;_-@_-</c:formatCode>
                <c:ptCount val="4"/>
                <c:pt idx="0">
                  <c:v>8746730787</c:v>
                </c:pt>
                <c:pt idx="1">
                  <c:v>28535323470</c:v>
                </c:pt>
                <c:pt idx="2">
                  <c:v>9094052106</c:v>
                </c:pt>
                <c:pt idx="3">
                  <c:v>6567804331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04-405C-8F39-12A599D5142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33474744"/>
        <c:axId val="233476712"/>
      </c:barChart>
      <c:catAx>
        <c:axId val="233474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O"/>
          </a:p>
        </c:txPr>
        <c:crossAx val="233476712"/>
        <c:crosses val="autoZero"/>
        <c:auto val="1"/>
        <c:lblAlgn val="ctr"/>
        <c:lblOffset val="100"/>
        <c:noMultiLvlLbl val="0"/>
      </c:catAx>
      <c:valAx>
        <c:axId val="233476712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233474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Hoja4!$I$4</c:f>
              <c:strCache>
                <c:ptCount val="1"/>
                <c:pt idx="0">
                  <c:v>APROPIACIÓN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238-4250-9949-161571BE6F4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238-4250-9949-161571BE6F4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238-4250-9949-161571BE6F4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238-4250-9949-161571BE6F4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Hoja4!$H$5:$H$8</c:f>
              <c:strCache>
                <c:ptCount val="4"/>
                <c:pt idx="0">
                  <c:v>Inversión</c:v>
                </c:pt>
                <c:pt idx="1">
                  <c:v>Funcionamiento</c:v>
                </c:pt>
                <c:pt idx="2">
                  <c:v>Gastos de Producción</c:v>
                </c:pt>
                <c:pt idx="3">
                  <c:v>Cuentas por pagar vigencias anteriores</c:v>
                </c:pt>
              </c:strCache>
            </c:strRef>
          </c:cat>
          <c:val>
            <c:numRef>
              <c:f>Hoja4!$I$5:$I$8</c:f>
              <c:numCache>
                <c:formatCode>_-* #,##0_-;\-* #,##0_-;_-* "-"??_-;_-@_-</c:formatCode>
                <c:ptCount val="4"/>
                <c:pt idx="0">
                  <c:v>8746730787</c:v>
                </c:pt>
                <c:pt idx="1">
                  <c:v>28535323470</c:v>
                </c:pt>
                <c:pt idx="2">
                  <c:v>9094052106</c:v>
                </c:pt>
                <c:pt idx="3">
                  <c:v>6567804331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38-4250-9949-161571BE6F4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00EA0-5CAC-4829-B10F-546016CD6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4B3EB5-5A8B-4F52-B932-C22E279D2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33D99B-4A17-43E7-AE60-F99D748D1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8/05/2022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8BA946-FE83-4405-A7F8-88DC994C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D76F32-7E3C-429F-A174-ABF359AA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629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C40B4-4F87-4601-9F4E-D375FFBDF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87B056-FB41-4C73-BF6B-DB1591D22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B51CDA-D1E1-439B-ABC0-3241B96A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8/05/2022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B8BC4E-69B1-4C70-9BBB-5356621F3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3F6681-6AC5-45B1-828C-01E1F4C3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724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03F33B-20BD-48E5-A379-0B8913FB4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9AE657-E5E5-4625-99B7-E314B0F2D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612827-D0C8-4FB0-8166-D8B9D9F02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8/05/2022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A147E2-3555-4CDB-BED3-14E1EAAC3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56B332-7DEC-4F78-AAAC-76C552EF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19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B1FBB0-43AC-4736-9F0C-F41C353B9C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433661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r>
              <a:rPr lang="es-ES" dirty="0"/>
              <a:t>Informe 812.25.01.0204.22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B7C4BD-18D7-4FD4-81FF-F97BC5DCE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D96280-FFBF-4B9B-9C14-07D35EDD9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8/05/2022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3F818E-9518-47D2-92E7-26C96CD5A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7BA7A6-91B5-4C57-9A87-28DB6906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062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FC0EB4-5B55-425C-901C-7EE8F4268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39780C-4919-46DF-96CA-7387296E0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9B3907-273F-47A7-B7C8-266C45544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8/05/2022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D791D4-1EAA-44F7-8A79-4E07984F2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B9AC57-EE09-426A-9993-4B40F6065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026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ACDB1-3856-4CB2-8CE3-D135139A1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073FEB-EEE9-4653-816A-C89455A1D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5869BE-E458-45BC-BC30-9309F0742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C6323D-F333-4CF6-885A-8114F4E91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8/05/2022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6ED47F-35E8-4F41-BA7B-0FC5B901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1C83C2-4A1B-4A81-A7C3-F92D2AA11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681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F7E54-623A-420B-8764-00B713C4B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522114-5F24-4722-9736-44D856A24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164ECE-BBBE-4E37-A355-184BDE821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130080-08F6-43D1-9BF0-92F813CC0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32C57F-36E4-461D-8113-EEF317A00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54815A1-743E-42FF-BEB7-40710D929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8/05/2022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3C51AA-06F3-4607-AA4A-265049467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DD080DC-7351-479D-ACD2-EF160F7AF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511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1FC32-2665-4B8A-B6DE-FEEBCEC6C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666116-A567-4916-A51E-CB6618662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8/05/2022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B0871AF-0451-47A5-9C53-C6AD5D1FF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AF148F4-FBA1-4DE1-BEF6-70140C2F8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9014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9388AE9-E150-4B9F-8D04-1A696EF9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8/05/2022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241141-2130-484D-91A0-0F9BABFBD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81FCA9-CA5F-446D-AF56-C555097D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204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D0079-BBF4-4D5C-9274-882E3E0D8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B35DF-954F-4708-A77F-F766128B4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A9274D-1FDB-4B6C-8CBF-0BA84245C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4ADEF0-C638-4163-9CF9-9C8C1CDC8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8/05/2022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CE0F6F-6B06-4603-83A7-35B085E42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A077AD-586F-4EB8-A144-8608F514D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28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C3B16-95E5-4F8B-92F4-CF58965F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AC84580-F6C1-46F8-96CF-362130954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C97DBF-4799-4841-9A3C-C65F61334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919B14-F011-43B0-9F1A-EF09BE1F3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DDB-7D53-4BA6-A3D5-F893F1B59C73}" type="datetimeFigureOut">
              <a:rPr lang="es-CO" smtClean="0"/>
              <a:t>8/05/2022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B124AF-F559-4D8F-8DE1-F0658D04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831DBE-79BD-4205-B644-B291D16C3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080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E691A2-FC41-4F80-8FD8-112BB476E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C5C804-695C-4DB7-8585-F7A563D76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A42B7D-6432-4B73-ABDE-E397E3EB60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D8DDB-7D53-4BA6-A3D5-F893F1B59C73}" type="datetimeFigureOut">
              <a:rPr lang="es-CO" smtClean="0"/>
              <a:t>8/05/2022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D2056D-D22C-4CBE-A5AC-CF62236AF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932BD2-C0FC-41AC-9AB4-E7DA8704F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850FA-DC59-448F-BF69-E360EC5F02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04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1A6EC60-858D-43C8-AD4D-7A5063262497}"/>
              </a:ext>
            </a:extLst>
          </p:cNvPr>
          <p:cNvSpPr/>
          <p:nvPr/>
        </p:nvSpPr>
        <p:spPr>
          <a:xfrm>
            <a:off x="0" y="302133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CA399A-E190-4E97-8061-B89411792320}"/>
              </a:ext>
            </a:extLst>
          </p:cNvPr>
          <p:cNvSpPr txBox="1"/>
          <p:nvPr/>
        </p:nvSpPr>
        <p:spPr>
          <a:xfrm>
            <a:off x="3294321" y="3073063"/>
            <a:ext cx="5603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</a:rPr>
              <a:t>INFORME PRESUPUESTAL</a:t>
            </a:r>
          </a:p>
          <a:p>
            <a:pPr algn="ctr"/>
            <a:r>
              <a:rPr lang="es-ES" sz="2800" b="1" dirty="0">
                <a:solidFill>
                  <a:schemeClr val="bg1"/>
                </a:solidFill>
              </a:rPr>
              <a:t>812.25.01.0204.22</a:t>
            </a:r>
            <a:endParaRPr lang="es-CO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64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-215444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34F1051-066B-4931-9909-D62BC94B04DE}"/>
              </a:ext>
            </a:extLst>
          </p:cNvPr>
          <p:cNvSpPr txBox="1"/>
          <p:nvPr/>
        </p:nvSpPr>
        <p:spPr>
          <a:xfrm>
            <a:off x="580272" y="98101"/>
            <a:ext cx="10722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INGRESOS RECURSOS PROPIOS DE  AGOSTO A DICIEMBRE AÑO 2021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205C243-9822-4375-B762-7AFD5A370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011594"/>
              </p:ext>
            </p:extLst>
          </p:nvPr>
        </p:nvGraphicFramePr>
        <p:xfrm>
          <a:off x="240030" y="4576120"/>
          <a:ext cx="6823710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4985">
                  <a:extLst>
                    <a:ext uri="{9D8B030D-6E8A-4147-A177-3AD203B41FA5}">
                      <a16:colId xmlns:a16="http://schemas.microsoft.com/office/drawing/2014/main" val="2893478717"/>
                    </a:ext>
                  </a:extLst>
                </a:gridCol>
                <a:gridCol w="4248725">
                  <a:extLst>
                    <a:ext uri="{9D8B030D-6E8A-4147-A177-3AD203B41FA5}">
                      <a16:colId xmlns:a16="http://schemas.microsoft.com/office/drawing/2014/main" val="3990398133"/>
                    </a:ext>
                  </a:extLst>
                </a:gridCol>
              </a:tblGrid>
              <a:tr h="22762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TOTAL RECAUDADO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991984"/>
                  </a:ext>
                </a:extLst>
              </a:tr>
              <a:tr h="227624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gosto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2.563.078.377     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88129040"/>
                  </a:ext>
                </a:extLst>
              </a:tr>
              <a:tr h="227624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</a:t>
                      </a:r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eptiembre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3.178.272.513    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0668008"/>
                  </a:ext>
                </a:extLst>
              </a:tr>
              <a:tr h="227624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</a:t>
                      </a:r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ctubre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es-CO" sz="1500" u="none" strike="noStrike" dirty="0">
                          <a:effectLst/>
                        </a:rPr>
                        <a:t> 2.525.865.957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94298463"/>
                  </a:ext>
                </a:extLst>
              </a:tr>
              <a:tr h="227624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oviembre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4.775.052.644     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73808503"/>
                  </a:ext>
                </a:extLst>
              </a:tr>
              <a:tr h="227624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Diciembre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  3.841.928.317   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5031886"/>
                  </a:ext>
                </a:extLst>
              </a:tr>
              <a:tr h="227624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500" u="none" strike="noStrike" dirty="0">
                          <a:effectLst/>
                        </a:rPr>
                        <a:t>       16.884.197.808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21458106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2F543486-74BC-4E85-9A9F-B1FFD65757F6}"/>
              </a:ext>
            </a:extLst>
          </p:cNvPr>
          <p:cNvSpPr txBox="1"/>
          <p:nvPr/>
        </p:nvSpPr>
        <p:spPr>
          <a:xfrm>
            <a:off x="7658100" y="4823460"/>
            <a:ext cx="40690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Los ingresos por recursos propios están conformados por la venta de servicios públicos domiciliarios de acueducto, alcantarillado y aseo, otros ingresos corrientes y subsidios. </a:t>
            </a:r>
            <a:endParaRPr lang="es-CO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517D4D0-1F55-4460-8C50-EB1F6E15FE86}"/>
              </a:ext>
            </a:extLst>
          </p:cNvPr>
          <p:cNvSpPr txBox="1"/>
          <p:nvPr/>
        </p:nvSpPr>
        <p:spPr>
          <a:xfrm>
            <a:off x="240030" y="6300788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54758E7C-753F-4EF1-B154-2C8F69B131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   </a:t>
            </a:r>
            <a:endParaRPr lang="es-CO" dirty="0"/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AE07A773-C63E-4C56-852B-F9C5CE0BFC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6686"/>
              </p:ext>
            </p:extLst>
          </p:nvPr>
        </p:nvGraphicFramePr>
        <p:xfrm>
          <a:off x="5351723" y="1279295"/>
          <a:ext cx="6227135" cy="2859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AE07A773-C63E-4C56-852B-F9C5CE0BFC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975122"/>
              </p:ext>
            </p:extLst>
          </p:nvPr>
        </p:nvGraphicFramePr>
        <p:xfrm>
          <a:off x="240030" y="131504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9987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34F1051-066B-4931-9909-D62BC94B04DE}"/>
              </a:ext>
            </a:extLst>
          </p:cNvPr>
          <p:cNvSpPr txBox="1"/>
          <p:nvPr/>
        </p:nvSpPr>
        <p:spPr>
          <a:xfrm>
            <a:off x="2526030" y="287476"/>
            <a:ext cx="8355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INGRESOS POR RECAUDOS VENTA DE SERVICIOS AAA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2B4D5BCD-F311-4055-98C7-A38086AB3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011989"/>
              </p:ext>
            </p:extLst>
          </p:nvPr>
        </p:nvGraphicFramePr>
        <p:xfrm>
          <a:off x="3227779" y="4341226"/>
          <a:ext cx="6194108" cy="1710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5137">
                  <a:extLst>
                    <a:ext uri="{9D8B030D-6E8A-4147-A177-3AD203B41FA5}">
                      <a16:colId xmlns:a16="http://schemas.microsoft.com/office/drawing/2014/main" val="355313923"/>
                    </a:ext>
                  </a:extLst>
                </a:gridCol>
                <a:gridCol w="1513237">
                  <a:extLst>
                    <a:ext uri="{9D8B030D-6E8A-4147-A177-3AD203B41FA5}">
                      <a16:colId xmlns:a16="http://schemas.microsoft.com/office/drawing/2014/main" val="4006843397"/>
                    </a:ext>
                  </a:extLst>
                </a:gridCol>
                <a:gridCol w="1812497">
                  <a:extLst>
                    <a:ext uri="{9D8B030D-6E8A-4147-A177-3AD203B41FA5}">
                      <a16:colId xmlns:a16="http://schemas.microsoft.com/office/drawing/2014/main" val="3864217389"/>
                    </a:ext>
                  </a:extLst>
                </a:gridCol>
                <a:gridCol w="1513237">
                  <a:extLst>
                    <a:ext uri="{9D8B030D-6E8A-4147-A177-3AD203B41FA5}">
                      <a16:colId xmlns:a16="http://schemas.microsoft.com/office/drawing/2014/main" val="3049831974"/>
                    </a:ext>
                  </a:extLst>
                </a:gridCol>
              </a:tblGrid>
              <a:tr h="28503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</a:rPr>
                        <a:t> 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ACUEDUCTO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ALCANTARILLADO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ASEO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63281457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 dirty="0">
                          <a:effectLst/>
                        </a:rPr>
                        <a:t>Agosto-21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1.128.293.220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531.793.937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823.265.404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96845726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 dirty="0">
                          <a:effectLst/>
                        </a:rPr>
                        <a:t>Septiembre-21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1.125.355.723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528.946.647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802.154.789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9066456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 dirty="0">
                          <a:effectLst/>
                        </a:rPr>
                        <a:t>Octubre-21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1.133.991.091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538.435.725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771.142.732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55569403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 dirty="0">
                          <a:effectLst/>
                        </a:rPr>
                        <a:t>Noviembre-21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1.235.530.079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604.326.887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763.418.667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43972444"/>
                  </a:ext>
                </a:extLst>
              </a:tr>
              <a:tr h="28503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u="none" strike="noStrike" dirty="0">
                          <a:effectLst/>
                        </a:rPr>
                        <a:t>Diciembre-21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1.424.108.072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710.079.635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880.362.259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8949186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32D23E50-DF16-4617-8DEA-66C7AE2F8442}"/>
              </a:ext>
            </a:extLst>
          </p:cNvPr>
          <p:cNvSpPr txBox="1"/>
          <p:nvPr/>
        </p:nvSpPr>
        <p:spPr>
          <a:xfrm>
            <a:off x="3132086" y="6262984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566CB703-A0D4-4A6C-9B5F-84791A9E79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9802107"/>
              </p:ext>
            </p:extLst>
          </p:nvPr>
        </p:nvGraphicFramePr>
        <p:xfrm>
          <a:off x="5755758" y="115669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D0F5D5F8-5516-4286-BFE8-7C368B087B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3657248"/>
              </p:ext>
            </p:extLst>
          </p:nvPr>
        </p:nvGraphicFramePr>
        <p:xfrm>
          <a:off x="941779" y="115669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7430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59E5325-B97C-4F41-B74F-FFF6997B7409}"/>
              </a:ext>
            </a:extLst>
          </p:cNvPr>
          <p:cNvSpPr txBox="1"/>
          <p:nvPr/>
        </p:nvSpPr>
        <p:spPr>
          <a:xfrm>
            <a:off x="3987163" y="322600"/>
            <a:ext cx="5124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RECAUDO POR OTROS INGRESOS</a:t>
            </a:r>
            <a:endParaRPr lang="es-CO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747A05B-2540-4207-89D3-703650833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677725"/>
              </p:ext>
            </p:extLst>
          </p:nvPr>
        </p:nvGraphicFramePr>
        <p:xfrm>
          <a:off x="825529" y="4447607"/>
          <a:ext cx="5360670" cy="1576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0431">
                  <a:extLst>
                    <a:ext uri="{9D8B030D-6E8A-4147-A177-3AD203B41FA5}">
                      <a16:colId xmlns:a16="http://schemas.microsoft.com/office/drawing/2014/main" val="3149112866"/>
                    </a:ext>
                  </a:extLst>
                </a:gridCol>
                <a:gridCol w="2438759">
                  <a:extLst>
                    <a:ext uri="{9D8B030D-6E8A-4147-A177-3AD203B41FA5}">
                      <a16:colId xmlns:a16="http://schemas.microsoft.com/office/drawing/2014/main" val="1652995203"/>
                    </a:ext>
                  </a:extLst>
                </a:gridCol>
                <a:gridCol w="1541480">
                  <a:extLst>
                    <a:ext uri="{9D8B030D-6E8A-4147-A177-3AD203B41FA5}">
                      <a16:colId xmlns:a16="http://schemas.microsoft.com/office/drawing/2014/main" val="4131098948"/>
                    </a:ext>
                  </a:extLst>
                </a:gridCol>
              </a:tblGrid>
              <a:tr h="2955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u="none" strike="noStrike" dirty="0">
                          <a:effectLst/>
                        </a:rPr>
                        <a:t> 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OTROS  ING. CORRIENTES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SUBSIDIOS 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69108001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agosto-21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79.725.816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23668829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septiembre-21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721.815.354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2506642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octubre-21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82.296.409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4851333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noviembre-21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89.320.830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2.082.456.181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26990496"/>
                  </a:ext>
                </a:extLst>
              </a:tr>
              <a:tr h="25610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effectLst/>
                        </a:rPr>
                        <a:t>diciembre-21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419.416.570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407.961.781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08859290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E58D2F75-3A89-4B37-9631-FB64464255B2}"/>
              </a:ext>
            </a:extLst>
          </p:cNvPr>
          <p:cNvSpPr txBox="1"/>
          <p:nvPr/>
        </p:nvSpPr>
        <p:spPr>
          <a:xfrm>
            <a:off x="7212330" y="4848880"/>
            <a:ext cx="4069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En otros ingresos corrientes se incluyen los pagos realizados por el Fondo de Adaptación y otros servicios prestados por la Empresa.</a:t>
            </a:r>
            <a:endParaRPr lang="es-CO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7582B1D-8EF2-481C-930C-854408F51FAA}"/>
              </a:ext>
            </a:extLst>
          </p:cNvPr>
          <p:cNvSpPr txBox="1"/>
          <p:nvPr/>
        </p:nvSpPr>
        <p:spPr>
          <a:xfrm>
            <a:off x="751101" y="6078048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*Fuente ejecución presupuestal</a:t>
            </a:r>
            <a:endParaRPr lang="es-CO" sz="800" dirty="0"/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CC90568A-8201-4DE9-90A2-C6D9F48582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865002"/>
              </p:ext>
            </p:extLst>
          </p:nvPr>
        </p:nvGraphicFramePr>
        <p:xfrm>
          <a:off x="6960870" y="14304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BFD5FAC4-69AC-417B-9A49-74047D49E1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925017"/>
              </p:ext>
            </p:extLst>
          </p:nvPr>
        </p:nvGraphicFramePr>
        <p:xfrm>
          <a:off x="1219864" y="14304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027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1A6EC60-858D-43C8-AD4D-7A5063262497}"/>
              </a:ext>
            </a:extLst>
          </p:cNvPr>
          <p:cNvSpPr/>
          <p:nvPr/>
        </p:nvSpPr>
        <p:spPr>
          <a:xfrm>
            <a:off x="0" y="302133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CA399A-E190-4E97-8061-B89411792320}"/>
              </a:ext>
            </a:extLst>
          </p:cNvPr>
          <p:cNvSpPr txBox="1"/>
          <p:nvPr/>
        </p:nvSpPr>
        <p:spPr>
          <a:xfrm>
            <a:off x="2307265" y="3262640"/>
            <a:ext cx="8025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PRESUPUESTO DE GASTOS A 31 DE DICIEMBRE 2021</a:t>
            </a:r>
            <a:endParaRPr lang="es-CO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79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10E38F1-4899-4E15-9B7C-4B705313CDC5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7D990C1-94DF-4732-8AE9-FCA05AF919A0}"/>
              </a:ext>
            </a:extLst>
          </p:cNvPr>
          <p:cNvSpPr txBox="1"/>
          <p:nvPr/>
        </p:nvSpPr>
        <p:spPr>
          <a:xfrm>
            <a:off x="2052084" y="272836"/>
            <a:ext cx="8388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PRESUPUESTO EAAAY CORTE A 31 DE DICIEMBRE 2021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DC92921-B9E8-4F6F-A6E6-F476B2E4671A}"/>
              </a:ext>
            </a:extLst>
          </p:cNvPr>
          <p:cNvSpPr txBox="1"/>
          <p:nvPr/>
        </p:nvSpPr>
        <p:spPr>
          <a:xfrm>
            <a:off x="1219753" y="1406165"/>
            <a:ext cx="40233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/>
              <a:t>Apropiación presupuestal EAAAY</a:t>
            </a:r>
            <a:endParaRPr lang="es-CO" sz="22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AAEB241-DC5F-4065-8FC3-24C9F78EDD34}"/>
              </a:ext>
            </a:extLst>
          </p:cNvPr>
          <p:cNvSpPr txBox="1"/>
          <p:nvPr/>
        </p:nvSpPr>
        <p:spPr>
          <a:xfrm>
            <a:off x="5908662" y="4455375"/>
            <a:ext cx="5979701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300" dirty="0"/>
              <a:t>Con corte al 31 de diciembre de 2021, se ha comprometido el 96% del presupuesto y se ha ejecutado a nivel de pagos el 81% del total de recursos propios.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300" dirty="0"/>
              <a:t>A nivel de inversión se han comprometido el 15% y se ha pagado el 9 %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sz="1300" dirty="0"/>
              <a:t>A nivel de funcionamiento se han comprometido el 51% y se ha pagado el 49%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300" dirty="0"/>
              <a:t>A nivel de producción se han comprometido el 17% y se ha pagado el 12%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300" dirty="0"/>
              <a:t>A nivel de cuentas por pagar se han comprometido el 12% y se ha pagado el 12%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CO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A13155A-9E1A-4311-B3D1-FFE392621501}"/>
              </a:ext>
            </a:extLst>
          </p:cNvPr>
          <p:cNvSpPr txBox="1"/>
          <p:nvPr/>
        </p:nvSpPr>
        <p:spPr>
          <a:xfrm>
            <a:off x="877983" y="6376999"/>
            <a:ext cx="1520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/>
              <a:t>*Fuente ejecución presupuestal</a:t>
            </a:r>
            <a:endParaRPr lang="es-CO" sz="80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D13F95C-5F8A-440F-97DD-EF689C1A4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849115"/>
              </p:ext>
            </p:extLst>
          </p:nvPr>
        </p:nvGraphicFramePr>
        <p:xfrm>
          <a:off x="902038" y="4875707"/>
          <a:ext cx="4658790" cy="1438074"/>
        </p:xfrm>
        <a:graphic>
          <a:graphicData uri="http://schemas.openxmlformats.org/drawingml/2006/table">
            <a:tbl>
              <a:tblPr/>
              <a:tblGrid>
                <a:gridCol w="2690638">
                  <a:extLst>
                    <a:ext uri="{9D8B030D-6E8A-4147-A177-3AD203B41FA5}">
                      <a16:colId xmlns:a16="http://schemas.microsoft.com/office/drawing/2014/main" val="1672362976"/>
                    </a:ext>
                  </a:extLst>
                </a:gridCol>
                <a:gridCol w="1968152">
                  <a:extLst>
                    <a:ext uri="{9D8B030D-6E8A-4147-A177-3AD203B41FA5}">
                      <a16:colId xmlns:a16="http://schemas.microsoft.com/office/drawing/2014/main" val="2968993625"/>
                    </a:ext>
                  </a:extLst>
                </a:gridCol>
              </a:tblGrid>
              <a:tr h="23967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RUBRO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APROPIACIÓN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20129"/>
                  </a:ext>
                </a:extLst>
              </a:tr>
              <a:tr h="239679">
                <a:tc>
                  <a:txBody>
                    <a:bodyPr/>
                    <a:lstStyle/>
                    <a:p>
                      <a:pPr algn="l" fontAlgn="b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 8.746.730.787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132007"/>
                  </a:ext>
                </a:extLst>
              </a:tr>
              <a:tr h="239679">
                <a:tc>
                  <a:txBody>
                    <a:bodyPr/>
                    <a:lstStyle/>
                    <a:p>
                      <a:pPr algn="l" fontAlgn="b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Funcionamiento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28.535.323.470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45734"/>
                  </a:ext>
                </a:extLst>
              </a:tr>
              <a:tr h="239679">
                <a:tc>
                  <a:txBody>
                    <a:bodyPr/>
                    <a:lstStyle/>
                    <a:p>
                      <a:pPr algn="l" fontAlgn="b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Producción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 9.094.052.106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077904"/>
                  </a:ext>
                </a:extLst>
              </a:tr>
              <a:tr h="239679"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Cuentas por pagar vigencias anteriores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6.567.804.331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772779"/>
                  </a:ext>
                </a:extLst>
              </a:tr>
              <a:tr h="239679">
                <a:tc>
                  <a:txBody>
                    <a:bodyPr/>
                    <a:lstStyle/>
                    <a:p>
                      <a:pPr algn="l" fontAlgn="b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52.943.910.694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8636478"/>
                  </a:ext>
                </a:extLst>
              </a:tr>
            </a:tbl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404802D8-98B3-4BEB-AEF0-9F64EE8FBE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970052"/>
              </p:ext>
            </p:extLst>
          </p:nvPr>
        </p:nvGraphicFramePr>
        <p:xfrm>
          <a:off x="6612512" y="12786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id="{E6AE3C6E-DF71-4B57-B0C4-CE788CFFE0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468059"/>
              </p:ext>
            </p:extLst>
          </p:nvPr>
        </p:nvGraphicFramePr>
        <p:xfrm>
          <a:off x="988828" y="193613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399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1A6EC60-858D-43C8-AD4D-7A5063262497}"/>
              </a:ext>
            </a:extLst>
          </p:cNvPr>
          <p:cNvSpPr/>
          <p:nvPr/>
        </p:nvSpPr>
        <p:spPr>
          <a:xfrm>
            <a:off x="0" y="302133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6CA399A-E190-4E97-8061-B89411792320}"/>
              </a:ext>
            </a:extLst>
          </p:cNvPr>
          <p:cNvSpPr txBox="1"/>
          <p:nvPr/>
        </p:nvSpPr>
        <p:spPr>
          <a:xfrm>
            <a:off x="4221127" y="3262640"/>
            <a:ext cx="4082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solidFill>
                  <a:prstClr val="white"/>
                </a:solidFill>
                <a:latin typeface="Calibri" panose="020F0502020204030204"/>
              </a:rPr>
              <a:t>RESUMEN VIGENCIA 2021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3599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E4F51D1F-F3AC-4BC6-B798-166242E3A572}"/>
              </a:ext>
            </a:extLst>
          </p:cNvPr>
          <p:cNvSpPr txBox="1"/>
          <p:nvPr/>
        </p:nvSpPr>
        <p:spPr>
          <a:xfrm>
            <a:off x="295940" y="5203666"/>
            <a:ext cx="11600119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500" dirty="0"/>
              <a:t>Con corte al 31 de diciembre de 2021, se observa un déficit  por (-6.154.036.497).</a:t>
            </a:r>
          </a:p>
          <a:p>
            <a:pPr algn="just"/>
            <a:endParaRPr lang="es-ES" sz="1500" dirty="0"/>
          </a:p>
          <a:p>
            <a:pPr algn="just"/>
            <a:r>
              <a:rPr lang="es-ES" sz="1500" i="0" u="none" strike="noStrike" dirty="0">
                <a:solidFill>
                  <a:srgbClr val="000000"/>
                </a:solidFill>
                <a:effectLst/>
              </a:rPr>
              <a:t>Se recomienda   adoptar  los mecanismos necesarios para que la ejecución  presupuestaria de  gastos no supere  los  ingresos  efectivamente   captados u obtenidos.   Al revisar lo recaudado frente a lo proyectado no se cumplieron las metas  propuestas entre lo Recaudado  y lo comprometido,  se debe evitar  desequilibrio  presupuestal de  Ejecución (déficit de liquidez).</a:t>
            </a:r>
            <a:endParaRPr lang="es-ES" sz="15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2903566-9AB6-42AB-B464-87B60EB36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24912"/>
              </p:ext>
            </p:extLst>
          </p:nvPr>
        </p:nvGraphicFramePr>
        <p:xfrm>
          <a:off x="2536825" y="1237924"/>
          <a:ext cx="7118349" cy="722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1842">
                  <a:extLst>
                    <a:ext uri="{9D8B030D-6E8A-4147-A177-3AD203B41FA5}">
                      <a16:colId xmlns:a16="http://schemas.microsoft.com/office/drawing/2014/main" val="1882106644"/>
                    </a:ext>
                  </a:extLst>
                </a:gridCol>
                <a:gridCol w="2461842">
                  <a:extLst>
                    <a:ext uri="{9D8B030D-6E8A-4147-A177-3AD203B41FA5}">
                      <a16:colId xmlns:a16="http://schemas.microsoft.com/office/drawing/2014/main" val="786145971"/>
                    </a:ext>
                  </a:extLst>
                </a:gridCol>
                <a:gridCol w="2194665">
                  <a:extLst>
                    <a:ext uri="{9D8B030D-6E8A-4147-A177-3AD203B41FA5}">
                      <a16:colId xmlns:a16="http://schemas.microsoft.com/office/drawing/2014/main" val="2960470056"/>
                    </a:ext>
                  </a:extLst>
                </a:gridCol>
              </a:tblGrid>
              <a:tr h="22648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Ingresos Definitivo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Recaudo Acumulado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Cuentas por Cobrar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39113359"/>
                  </a:ext>
                </a:extLst>
              </a:tr>
              <a:tr h="26521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52.943.910.694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45.214.395.643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3.276.908.779</a:t>
                      </a:r>
                      <a:endParaRPr lang="es-CO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84400864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3921AC2E-F0BE-4A55-AC54-C0B2BA3A4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200445"/>
              </p:ext>
            </p:extLst>
          </p:nvPr>
        </p:nvGraphicFramePr>
        <p:xfrm>
          <a:off x="2575560" y="3506188"/>
          <a:ext cx="7118349" cy="12936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1842">
                  <a:extLst>
                    <a:ext uri="{9D8B030D-6E8A-4147-A177-3AD203B41FA5}">
                      <a16:colId xmlns:a16="http://schemas.microsoft.com/office/drawing/2014/main" val="1882106644"/>
                    </a:ext>
                  </a:extLst>
                </a:gridCol>
                <a:gridCol w="2461842">
                  <a:extLst>
                    <a:ext uri="{9D8B030D-6E8A-4147-A177-3AD203B41FA5}">
                      <a16:colId xmlns:a16="http://schemas.microsoft.com/office/drawing/2014/main" val="786145971"/>
                    </a:ext>
                  </a:extLst>
                </a:gridCol>
                <a:gridCol w="2194665">
                  <a:extLst>
                    <a:ext uri="{9D8B030D-6E8A-4147-A177-3AD203B41FA5}">
                      <a16:colId xmlns:a16="http://schemas.microsoft.com/office/drawing/2014/main" val="2960470056"/>
                    </a:ext>
                  </a:extLst>
                </a:gridCol>
              </a:tblGrid>
              <a:tr h="22648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  INGRESOS RECAUDADOS ACUMULADOS 2021 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PRESUPUESTO GASTOS COMPROMETIDO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 DEFICIT 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39113359"/>
                  </a:ext>
                </a:extLst>
              </a:tr>
              <a:tr h="26521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45.214.395.643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50.606.050.863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-5.391.655.220</a:t>
                      </a:r>
                      <a:endParaRPr lang="es-CO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84400864"/>
                  </a:ext>
                </a:extLst>
              </a:tr>
              <a:tr h="30601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 DISP. INICIAL 2021 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u="none" strike="noStrike" dirty="0">
                          <a:effectLst/>
                        </a:rPr>
                        <a:t> PRESUPTO DEF. R.P. 2021 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500" b="1" u="none" strike="noStrike" dirty="0">
                          <a:effectLst/>
                        </a:rPr>
                        <a:t> TOTAL    BANCOS 2021 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313958"/>
                  </a:ext>
                </a:extLst>
              </a:tr>
              <a:tr h="265214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0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52.943.910.694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0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267693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A3C275C8-DBC0-450B-98BB-8506C768A3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769558"/>
              </p:ext>
            </p:extLst>
          </p:nvPr>
        </p:nvGraphicFramePr>
        <p:xfrm>
          <a:off x="2575560" y="2551690"/>
          <a:ext cx="7118349" cy="493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1842">
                  <a:extLst>
                    <a:ext uri="{9D8B030D-6E8A-4147-A177-3AD203B41FA5}">
                      <a16:colId xmlns:a16="http://schemas.microsoft.com/office/drawing/2014/main" val="1882106644"/>
                    </a:ext>
                  </a:extLst>
                </a:gridCol>
                <a:gridCol w="2461842">
                  <a:extLst>
                    <a:ext uri="{9D8B030D-6E8A-4147-A177-3AD203B41FA5}">
                      <a16:colId xmlns:a16="http://schemas.microsoft.com/office/drawing/2014/main" val="786145971"/>
                    </a:ext>
                  </a:extLst>
                </a:gridCol>
                <a:gridCol w="2194665">
                  <a:extLst>
                    <a:ext uri="{9D8B030D-6E8A-4147-A177-3AD203B41FA5}">
                      <a16:colId xmlns:a16="http://schemas.microsoft.com/office/drawing/2014/main" val="2960470056"/>
                    </a:ext>
                  </a:extLst>
                </a:gridCol>
              </a:tblGrid>
              <a:tr h="22648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Gastos Definitivo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 Acumulados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Cuentas por Pagar</a:t>
                      </a:r>
                      <a:endParaRPr lang="es-CO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39113359"/>
                  </a:ext>
                </a:extLst>
              </a:tr>
              <a:tr h="265214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52.943.910.694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50.606.050.863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9.430.945.276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84400864"/>
                  </a:ext>
                </a:extLst>
              </a:tr>
            </a:tbl>
          </a:graphicData>
        </a:graphic>
      </p:graphicFrame>
      <p:sp>
        <p:nvSpPr>
          <p:cNvPr id="11" name="Rectángulo 10">
            <a:extLst>
              <a:ext uri="{FF2B5EF4-FFF2-40B4-BE49-F238E27FC236}">
                <a16:creationId xmlns:a16="http://schemas.microsoft.com/office/drawing/2014/main" id="{B79D040F-9BDA-40E4-A9A4-4F4404C15491}"/>
              </a:ext>
            </a:extLst>
          </p:cNvPr>
          <p:cNvSpPr/>
          <p:nvPr/>
        </p:nvSpPr>
        <p:spPr>
          <a:xfrm>
            <a:off x="0" y="0"/>
            <a:ext cx="121920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/>
              <a:t>INGRESOS – GASTOS - RECAUDOS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412117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5863</TotalTime>
  <Words>434</Words>
  <Application>Microsoft Office PowerPoint</Application>
  <PresentationFormat>Panorámica</PresentationFormat>
  <Paragraphs>113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Hernan Orlando HB. Bolivar Vargs</dc:creator>
  <cp:lastModifiedBy>Hernan Orlando HB. Bolivar Vargs</cp:lastModifiedBy>
  <cp:revision>64</cp:revision>
  <cp:lastPrinted>2022-05-08T15:42:39Z</cp:lastPrinted>
  <dcterms:created xsi:type="dcterms:W3CDTF">2021-08-31T14:30:19Z</dcterms:created>
  <dcterms:modified xsi:type="dcterms:W3CDTF">2022-05-11T13:16:07Z</dcterms:modified>
</cp:coreProperties>
</file>