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8" r:id="rId3"/>
    <p:sldId id="259" r:id="rId4"/>
    <p:sldId id="266" r:id="rId5"/>
    <p:sldId id="257" r:id="rId6"/>
    <p:sldId id="269" r:id="rId7"/>
    <p:sldId id="270" r:id="rId8"/>
    <p:sldId id="260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8117019249094722E-3"/>
                  <c:y val="4.61375661375661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38-4A01-B002-73633A4ADCF5}"/>
                </c:ext>
              </c:extLst>
            </c:dLbl>
            <c:dLbl>
              <c:idx val="1"/>
              <c:layout>
                <c:manualLayout>
                  <c:x val="1.5246807699637889E-2"/>
                  <c:y val="1.81838511663950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138-4A01-B002-73633A4ADCF5}"/>
                </c:ext>
              </c:extLst>
            </c:dLbl>
            <c:dLbl>
              <c:idx val="2"/>
              <c:layout>
                <c:manualLayout>
                  <c:x val="1.1435105774728416E-2"/>
                  <c:y val="-8.084656084656085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138-4A01-B002-73633A4ADCF5}"/>
                </c:ext>
              </c:extLst>
            </c:dLbl>
            <c:dLbl>
              <c:idx val="3"/>
              <c:layout>
                <c:manualLayout>
                  <c:x val="-6.988039469239104E-17"/>
                  <c:y val="8.84656084656080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138-4A01-B002-73633A4ADCF5}"/>
                </c:ext>
              </c:extLst>
            </c:dLbl>
            <c:dLbl>
              <c:idx val="4"/>
              <c:layout>
                <c:manualLayout>
                  <c:x val="-5.717552887364208E-3"/>
                  <c:y val="4.6137566137566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138-4A01-B002-73633A4ADCF5}"/>
                </c:ext>
              </c:extLst>
            </c:dLbl>
            <c:dLbl>
              <c:idx val="5"/>
              <c:layout>
                <c:manualLayout>
                  <c:x val="-7.6234038498189443E-3"/>
                  <c:y val="-8.084656084656085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138-4A01-B002-73633A4ADC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'[Gráfico en Microsoft PowerPoint]Hoja1'!$B$4:$B$9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'[Gráfico en Microsoft PowerPoint]Hoja1'!$C$4:$C$9</c:f>
              <c:numCache>
                <c:formatCode>#,##0</c:formatCode>
                <c:ptCount val="6"/>
                <c:pt idx="0">
                  <c:v>3018674072</c:v>
                </c:pt>
                <c:pt idx="1">
                  <c:v>2739068197</c:v>
                </c:pt>
                <c:pt idx="2">
                  <c:v>4086772155</c:v>
                </c:pt>
                <c:pt idx="3">
                  <c:v>2699440489</c:v>
                </c:pt>
                <c:pt idx="4">
                  <c:v>4628217820</c:v>
                </c:pt>
                <c:pt idx="5">
                  <c:v>4068128628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38-4A01-B002-73633A4ADCF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23107192"/>
        <c:axId val="223107520"/>
      </c:barChart>
      <c:catAx>
        <c:axId val="223107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endParaRPr lang="es-CO"/>
          </a:p>
        </c:txPr>
        <c:crossAx val="223107520"/>
        <c:crosses val="autoZero"/>
        <c:auto val="1"/>
        <c:lblAlgn val="ctr"/>
        <c:lblOffset val="100"/>
        <c:noMultiLvlLbl val="0"/>
      </c:catAx>
      <c:valAx>
        <c:axId val="22310752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23107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4AB-4655-A395-F20940D92D0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4AB-4655-A395-F20940D92D0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4AB-4655-A395-F20940D92D0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4AB-4655-A395-F20940D92D0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4AB-4655-A395-F20940D92D0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4AB-4655-A395-F20940D92D0D}"/>
              </c:ext>
            </c:extLst>
          </c:dPt>
          <c:dLbls>
            <c:dLbl>
              <c:idx val="0"/>
              <c:layout>
                <c:manualLayout>
                  <c:x val="-0.1308702974628172"/>
                  <c:y val="0.1691655941174975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AB-4655-A395-F20940D92D0D}"/>
                </c:ext>
              </c:extLst>
            </c:dLbl>
            <c:dLbl>
              <c:idx val="1"/>
              <c:layout>
                <c:manualLayout>
                  <c:x val="-0.22896609798775153"/>
                  <c:y val="6.98079277453147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AB-4655-A395-F20940D92D0D}"/>
                </c:ext>
              </c:extLst>
            </c:dLbl>
            <c:dLbl>
              <c:idx val="2"/>
              <c:layout>
                <c:manualLayout>
                  <c:x val="-0.16843963254593175"/>
                  <c:y val="-0.2097021228251916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AB-4655-A395-F20940D92D0D}"/>
                </c:ext>
              </c:extLst>
            </c:dLbl>
            <c:dLbl>
              <c:idx val="3"/>
              <c:layout>
                <c:manualLayout>
                  <c:x val="7.4820209973753285E-2"/>
                  <c:y val="-8.16578396243760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4AB-4655-A395-F20940D92D0D}"/>
                </c:ext>
              </c:extLst>
            </c:dLbl>
            <c:dLbl>
              <c:idx val="4"/>
              <c:layout>
                <c:manualLayout>
                  <c:x val="0.14600874890638671"/>
                  <c:y val="-7.90636907351184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4AB-4655-A395-F20940D92D0D}"/>
                </c:ext>
              </c:extLst>
            </c:dLbl>
            <c:dLbl>
              <c:idx val="5"/>
              <c:layout>
                <c:manualLayout>
                  <c:x val="0.13621369203849515"/>
                  <c:y val="0.2370400931585563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4AB-4655-A395-F20940D92D0D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'[Gráfico en Microsoft PowerPoint]Hoja1'!$B$4:$B$9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'[Gráfico en Microsoft PowerPoint]Hoja1'!$C$4:$C$9</c:f>
              <c:numCache>
                <c:formatCode>#,##0</c:formatCode>
                <c:ptCount val="6"/>
                <c:pt idx="0">
                  <c:v>3018674072</c:v>
                </c:pt>
                <c:pt idx="1">
                  <c:v>2739068197</c:v>
                </c:pt>
                <c:pt idx="2">
                  <c:v>4086772155</c:v>
                </c:pt>
                <c:pt idx="3">
                  <c:v>2699440489</c:v>
                </c:pt>
                <c:pt idx="4">
                  <c:v>4628217820</c:v>
                </c:pt>
                <c:pt idx="5">
                  <c:v>4068128628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4AB-4655-A395-F20940D92D0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Hoja2!$E$13:$G$13</c:f>
              <c:strCache>
                <c:ptCount val="3"/>
                <c:pt idx="0">
                  <c:v>ACUEDUCTO</c:v>
                </c:pt>
                <c:pt idx="1">
                  <c:v>ALCANTARILLADO</c:v>
                </c:pt>
                <c:pt idx="2">
                  <c:v>ASEO</c:v>
                </c:pt>
              </c:strCache>
            </c:strRef>
          </c:cat>
          <c:val>
            <c:numRef>
              <c:f>Hoja2!$E$14:$G$14</c:f>
              <c:numCache>
                <c:formatCode>#,##0</c:formatCode>
                <c:ptCount val="3"/>
                <c:pt idx="0">
                  <c:v>8423245628</c:v>
                </c:pt>
                <c:pt idx="1">
                  <c:v>4085329268</c:v>
                </c:pt>
                <c:pt idx="2">
                  <c:v>5453349832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37-4BA2-9BFF-5E38A569512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24566352"/>
        <c:axId val="224566680"/>
      </c:barChart>
      <c:catAx>
        <c:axId val="22456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endParaRPr lang="es-CO"/>
          </a:p>
        </c:txPr>
        <c:crossAx val="224566680"/>
        <c:crosses val="autoZero"/>
        <c:auto val="1"/>
        <c:lblAlgn val="ctr"/>
        <c:lblOffset val="100"/>
        <c:noMultiLvlLbl val="0"/>
      </c:catAx>
      <c:valAx>
        <c:axId val="22456668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24566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3FA-4424-8B90-041CB7E3FE9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3FA-4424-8B90-041CB7E3FE9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3FA-4424-8B90-041CB7E3FE9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Hoja2!$E$13:$G$13</c:f>
              <c:strCache>
                <c:ptCount val="3"/>
                <c:pt idx="0">
                  <c:v>ACUEDUCTO</c:v>
                </c:pt>
                <c:pt idx="1">
                  <c:v>ALCANTARILLADO</c:v>
                </c:pt>
                <c:pt idx="2">
                  <c:v>ASEO</c:v>
                </c:pt>
              </c:strCache>
            </c:strRef>
          </c:cat>
          <c:val>
            <c:numRef>
              <c:f>Hoja2!$E$14:$G$14</c:f>
              <c:numCache>
                <c:formatCode>#,##0</c:formatCode>
                <c:ptCount val="3"/>
                <c:pt idx="0">
                  <c:v>8423245628</c:v>
                </c:pt>
                <c:pt idx="1">
                  <c:v>4085329268</c:v>
                </c:pt>
                <c:pt idx="2">
                  <c:v>5453349832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3FA-4424-8B90-041CB7E3FE9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Hoja3!$D$13:$E$13</c:f>
              <c:strCache>
                <c:ptCount val="2"/>
                <c:pt idx="0">
                  <c:v>OTROS  ING. CORRIENTES</c:v>
                </c:pt>
                <c:pt idx="1">
                  <c:v>SUBSIDIOS </c:v>
                </c:pt>
              </c:strCache>
            </c:strRef>
          </c:cat>
          <c:val>
            <c:numRef>
              <c:f>Hoja3!$D$14:$E$14</c:f>
              <c:numCache>
                <c:formatCode>_-* #,##0_-;\-* #,##0_-;_-* "-"??_-;_-@_-</c:formatCode>
                <c:ptCount val="2"/>
                <c:pt idx="0">
                  <c:v>270841957</c:v>
                </c:pt>
                <c:pt idx="1">
                  <c:v>2709578304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BF-4258-99B2-B2585CB1246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27284888"/>
        <c:axId val="227293744"/>
      </c:barChart>
      <c:catAx>
        <c:axId val="227284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O"/>
          </a:p>
        </c:txPr>
        <c:crossAx val="227293744"/>
        <c:crosses val="autoZero"/>
        <c:auto val="1"/>
        <c:lblAlgn val="ctr"/>
        <c:lblOffset val="100"/>
        <c:noMultiLvlLbl val="0"/>
      </c:catAx>
      <c:valAx>
        <c:axId val="227293744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227284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9AE-45CB-8E37-64B01448434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9AE-45CB-8E37-64B01448434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Hoja3!$D$13:$E$13</c:f>
              <c:strCache>
                <c:ptCount val="2"/>
                <c:pt idx="0">
                  <c:v>OTROS  ING. CORRIENTES</c:v>
                </c:pt>
                <c:pt idx="1">
                  <c:v>SUBSIDIOS </c:v>
                </c:pt>
              </c:strCache>
            </c:strRef>
          </c:cat>
          <c:val>
            <c:numRef>
              <c:f>Hoja3!$D$14:$E$14</c:f>
              <c:numCache>
                <c:formatCode>_-* #,##0_-;\-* #,##0_-;_-* "-"??_-;_-@_-</c:formatCode>
                <c:ptCount val="2"/>
                <c:pt idx="0">
                  <c:v>270841957</c:v>
                </c:pt>
                <c:pt idx="1">
                  <c:v>2709578304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AE-45CB-8E37-64B01448434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Hoja4!$I$4</c:f>
              <c:strCache>
                <c:ptCount val="1"/>
                <c:pt idx="0">
                  <c:v>APROPIACIÓN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6.3656672040099964E-18"/>
                  <c:y val="1.32407407407406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04-405C-8F39-12A599D51423}"/>
                </c:ext>
              </c:extLst>
            </c:dLbl>
            <c:dLbl>
              <c:idx val="1"/>
              <c:layout>
                <c:manualLayout>
                  <c:x val="-5.5553368328958878E-3"/>
                  <c:y val="-4.54181248177311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02777777777779"/>
                      <c:h val="0.107824074074074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504-405C-8F39-12A599D51423}"/>
                </c:ext>
              </c:extLst>
            </c:dLbl>
            <c:dLbl>
              <c:idx val="2"/>
              <c:layout>
                <c:manualLayout>
                  <c:x val="-1.0185067526415994E-16"/>
                  <c:y val="2.24999999999999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04-405C-8F39-12A599D51423}"/>
                </c:ext>
              </c:extLst>
            </c:dLbl>
            <c:dLbl>
              <c:idx val="3"/>
              <c:layout>
                <c:manualLayout>
                  <c:x val="8.3333333333332309E-3"/>
                  <c:y val="-6.4814814814814813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04-405C-8F39-12A599D514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Hoja4!$H$5:$H$8</c:f>
              <c:strCache>
                <c:ptCount val="4"/>
                <c:pt idx="0">
                  <c:v>GAST.FUNC.</c:v>
                </c:pt>
                <c:pt idx="1">
                  <c:v>GAST. PRODUCC.</c:v>
                </c:pt>
                <c:pt idx="2">
                  <c:v>SERV DE LA DEUDA</c:v>
                </c:pt>
                <c:pt idx="3">
                  <c:v>INVERS.</c:v>
                </c:pt>
              </c:strCache>
            </c:strRef>
          </c:cat>
          <c:val>
            <c:numRef>
              <c:f>Hoja4!$I$5:$I$8</c:f>
              <c:numCache>
                <c:formatCode>#,##0</c:formatCode>
                <c:ptCount val="4"/>
                <c:pt idx="0">
                  <c:v>18707969913</c:v>
                </c:pt>
                <c:pt idx="1">
                  <c:v>6218608415</c:v>
                </c:pt>
                <c:pt idx="2">
                  <c:v>64379476.439999998</c:v>
                </c:pt>
                <c:pt idx="3">
                  <c:v>2027759781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04-405C-8F39-12A599D5142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33474744"/>
        <c:axId val="233476712"/>
      </c:barChart>
      <c:catAx>
        <c:axId val="233474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O"/>
          </a:p>
        </c:txPr>
        <c:crossAx val="233476712"/>
        <c:crosses val="autoZero"/>
        <c:auto val="1"/>
        <c:lblAlgn val="ctr"/>
        <c:lblOffset val="100"/>
        <c:noMultiLvlLbl val="0"/>
      </c:catAx>
      <c:valAx>
        <c:axId val="2334767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33474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Hoja4!$I$4</c:f>
              <c:strCache>
                <c:ptCount val="1"/>
                <c:pt idx="0">
                  <c:v>APROPIACIÓN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238-4250-9949-161571BE6F4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238-4250-9949-161571BE6F4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238-4250-9949-161571BE6F4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238-4250-9949-161571BE6F4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Hoja4!$H$5:$H$8</c:f>
              <c:strCache>
                <c:ptCount val="4"/>
                <c:pt idx="0">
                  <c:v>GAST.FUNC.</c:v>
                </c:pt>
                <c:pt idx="1">
                  <c:v>GAST. PRODUCC.</c:v>
                </c:pt>
                <c:pt idx="2">
                  <c:v>SERV DE LA DEUDA</c:v>
                </c:pt>
                <c:pt idx="3">
                  <c:v>INVERS.</c:v>
                </c:pt>
              </c:strCache>
            </c:strRef>
          </c:cat>
          <c:val>
            <c:numRef>
              <c:f>Hoja4!$I$5:$I$8</c:f>
              <c:numCache>
                <c:formatCode>#,##0</c:formatCode>
                <c:ptCount val="4"/>
                <c:pt idx="0">
                  <c:v>18707969913</c:v>
                </c:pt>
                <c:pt idx="1">
                  <c:v>6218608415</c:v>
                </c:pt>
                <c:pt idx="2">
                  <c:v>64379476.439999998</c:v>
                </c:pt>
                <c:pt idx="3">
                  <c:v>2027759781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38-4250-9949-161571BE6F4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A00EA0-5CAC-4829-B10F-546016CD6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4B3EB5-5A8B-4F52-B932-C22E279D2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33D99B-4A17-43E7-AE60-F99D748D1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24/08/2023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8BA946-FE83-4405-A7F8-88DC994C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D76F32-7E3C-429F-A174-ABF359AA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958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8C40B4-4F87-4601-9F4E-D375FFBDF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87B056-FB41-4C73-BF6B-DB1591D22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B51CDA-D1E1-439B-ABC0-3241B96A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24/08/2023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B8BC4E-69B1-4C70-9BBB-5356621F3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3F6681-6AC5-45B1-828C-01E1F4C3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023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03F33B-20BD-48E5-A379-0B8913FB47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9AE657-E5E5-4625-99B7-E314B0F2DB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612827-D0C8-4FB0-8166-D8B9D9F02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24/08/2023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A147E2-3555-4CDB-BED3-14E1EAAC3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56B332-7DEC-4F78-AAAC-76C552EF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507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B1FBB0-43AC-4736-9F0C-F41C353B9C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433661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r>
              <a:rPr lang="es-ES" dirty="0"/>
              <a:t>Informe 812.25.01.0204.22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B7C4BD-18D7-4FD4-81FF-F97BC5DCE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D96280-FFBF-4B9B-9C14-07D35EDD9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24/08/2023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3F818E-9518-47D2-92E7-26C96CD5A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7BA7A6-91B5-4C57-9A87-28DB6906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709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FC0EB4-5B55-425C-901C-7EE8F4268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39780C-4919-46DF-96CA-7387296E0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9B3907-273F-47A7-B7C8-266C45544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24/08/2023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D791D4-1EAA-44F7-8A79-4E07984F2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B9AC57-EE09-426A-9993-4B40F6065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945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8ACDB1-3856-4CB2-8CE3-D135139A1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073FEB-EEE9-4653-816A-C89455A1D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45869BE-E458-45BC-BC30-9309F0742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C6323D-F333-4CF6-885A-8114F4E91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24/08/2023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6ED47F-35E8-4F41-BA7B-0FC5B901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1C83C2-4A1B-4A81-A7C3-F92D2AA11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8816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F7E54-623A-420B-8764-00B713C4B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522114-5F24-4722-9736-44D856A24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164ECE-BBBE-4E37-A355-184BDE821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130080-08F6-43D1-9BF0-92F813CC0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B32C57F-36E4-461D-8113-EEF317A00A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54815A1-743E-42FF-BEB7-40710D929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24/08/2023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3C51AA-06F3-4607-AA4A-265049467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DD080DC-7351-479D-ACD2-EF160F7AF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3850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1FC32-2665-4B8A-B6DE-FEEBCEC6C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666116-A567-4916-A51E-CB6618662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24/08/2023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B0871AF-0451-47A5-9C53-C6AD5D1FF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AF148F4-FBA1-4DE1-BEF6-70140C2F8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058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9388AE9-E150-4B9F-8D04-1A696EF9F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24/08/2023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241141-2130-484D-91A0-0F9BABFBD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281FCA9-CA5F-446D-AF56-C555097D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7507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BD0079-BBF4-4D5C-9274-882E3E0D8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CB35DF-954F-4708-A77F-F766128B4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8A9274D-1FDB-4B6C-8CBF-0BA84245C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4ADEF0-C638-4163-9CF9-9C8C1CDC8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24/08/2023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CE0F6F-6B06-4603-83A7-35B085E42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A077AD-586F-4EB8-A144-8608F514D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8938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C3B16-95E5-4F8B-92F4-CF58965F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AC84580-F6C1-46F8-96CF-3621309543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C97DBF-4799-4841-9A3C-C65F61334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919B14-F011-43B0-9F1A-EF09BE1F3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24/08/2023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B124AF-F559-4D8F-8DE1-F0658D04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831DBE-79BD-4205-B644-B291D16C3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713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E691A2-FC41-4F80-8FD8-112BB476E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C5C804-695C-4DB7-8585-F7A563D76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A42B7D-6432-4B73-ABDE-E397E3EB60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D8DDB-7D53-4BA6-A3D5-F893F1B59C73}" type="datetimeFigureOut">
              <a:rPr lang="es-CO" smtClean="0"/>
              <a:t>24/08/2023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D2056D-D22C-4CBE-A5AC-CF62236AF8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932BD2-C0FC-41AC-9AB4-E7DA8704F9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647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1A6EC60-858D-43C8-AD4D-7A5063262497}"/>
              </a:ext>
            </a:extLst>
          </p:cNvPr>
          <p:cNvSpPr/>
          <p:nvPr/>
        </p:nvSpPr>
        <p:spPr>
          <a:xfrm>
            <a:off x="0" y="3021330"/>
            <a:ext cx="12192000" cy="1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6CA399A-E190-4E97-8061-B89411792320}"/>
              </a:ext>
            </a:extLst>
          </p:cNvPr>
          <p:cNvSpPr txBox="1"/>
          <p:nvPr/>
        </p:nvSpPr>
        <p:spPr>
          <a:xfrm>
            <a:off x="3294321" y="3073063"/>
            <a:ext cx="56033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INFORME PRESUPUESTAL A 30 DE JUNIO DE 2023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812.25.01.0443.23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564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-215444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34F1051-066B-4931-9909-D62BC94B04DE}"/>
              </a:ext>
            </a:extLst>
          </p:cNvPr>
          <p:cNvSpPr txBox="1"/>
          <p:nvPr/>
        </p:nvSpPr>
        <p:spPr>
          <a:xfrm>
            <a:off x="580272" y="98101"/>
            <a:ext cx="10722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INGRESOS RECURSOS PROPIOS DE </a:t>
            </a:r>
            <a:r>
              <a:rPr lang="es-ES" sz="2800" b="1" dirty="0">
                <a:solidFill>
                  <a:prstClr val="white"/>
                </a:solidFill>
                <a:latin typeface="Calibri" panose="020F0502020204030204"/>
              </a:rPr>
              <a:t>ENERO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</a:t>
            </a:r>
            <a:r>
              <a:rPr lang="es-ES" sz="2800" b="1" dirty="0">
                <a:solidFill>
                  <a:prstClr val="white"/>
                </a:solidFill>
                <a:latin typeface="Calibri" panose="020F0502020204030204"/>
              </a:rPr>
              <a:t>JUNIO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AÑO 2023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205C243-9822-4375-B762-7AFD5A370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783371"/>
              </p:ext>
            </p:extLst>
          </p:nvPr>
        </p:nvGraphicFramePr>
        <p:xfrm>
          <a:off x="240030" y="4576120"/>
          <a:ext cx="6823710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4985">
                  <a:extLst>
                    <a:ext uri="{9D8B030D-6E8A-4147-A177-3AD203B41FA5}">
                      <a16:colId xmlns:a16="http://schemas.microsoft.com/office/drawing/2014/main" val="2893478717"/>
                    </a:ext>
                  </a:extLst>
                </a:gridCol>
                <a:gridCol w="4248725">
                  <a:extLst>
                    <a:ext uri="{9D8B030D-6E8A-4147-A177-3AD203B41FA5}">
                      <a16:colId xmlns:a16="http://schemas.microsoft.com/office/drawing/2014/main" val="3990398133"/>
                    </a:ext>
                  </a:extLst>
                </a:gridCol>
              </a:tblGrid>
              <a:tr h="22762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TOTAL RECAUDADO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991984"/>
                  </a:ext>
                </a:extLst>
              </a:tr>
              <a:tr h="227624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Enero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3.018.674.072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88129040"/>
                  </a:ext>
                </a:extLst>
              </a:tr>
              <a:tr h="227624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Febrero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2.739.068.197    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60668008"/>
                  </a:ext>
                </a:extLst>
              </a:tr>
              <a:tr h="227624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Marzo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  <a:r>
                        <a:rPr lang="es-CO" sz="1500" u="none" strike="noStrike" dirty="0">
                          <a:effectLst/>
                        </a:rPr>
                        <a:t> 4.086.772.155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94298463"/>
                  </a:ext>
                </a:extLst>
              </a:tr>
              <a:tr h="227624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Abril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2.699.440.489     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73808503"/>
                  </a:ext>
                </a:extLst>
              </a:tr>
              <a:tr h="227624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Mayo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4.628.217.820   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5031886"/>
                  </a:ext>
                </a:extLst>
              </a:tr>
              <a:tr h="227624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Junio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4.068.128.628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18109144"/>
                  </a:ext>
                </a:extLst>
              </a:tr>
              <a:tr h="227624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s-CO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b="1" u="none" strike="noStrike" dirty="0">
                          <a:effectLst/>
                        </a:rPr>
                        <a:t>       21. 240.301.361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21458106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2F543486-74BC-4E85-9A9F-B1FFD65757F6}"/>
              </a:ext>
            </a:extLst>
          </p:cNvPr>
          <p:cNvSpPr txBox="1"/>
          <p:nvPr/>
        </p:nvSpPr>
        <p:spPr>
          <a:xfrm>
            <a:off x="7658100" y="4823460"/>
            <a:ext cx="40690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Los ingresos por recursos propios están conformados por la venta de servicios públicos domiciliarios de acueducto, alcantarillado y aseo, otros ingresos corrientes y subsidios. 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517D4D0-1F55-4460-8C50-EB1F6E15FE86}"/>
              </a:ext>
            </a:extLst>
          </p:cNvPr>
          <p:cNvSpPr txBox="1"/>
          <p:nvPr/>
        </p:nvSpPr>
        <p:spPr>
          <a:xfrm>
            <a:off x="137160" y="6415088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*Fuente ejecución presupuestal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54758E7C-753F-4EF1-B154-2C8F69B131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   </a:t>
            </a:r>
            <a:endParaRPr lang="es-CO" dirty="0"/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AE07A773-C63E-4C56-852B-F9C5CE0BFC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9470107"/>
              </p:ext>
            </p:extLst>
          </p:nvPr>
        </p:nvGraphicFramePr>
        <p:xfrm>
          <a:off x="5063490" y="970586"/>
          <a:ext cx="6663690" cy="3344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AE07A773-C63E-4C56-852B-F9C5CE0BFC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884393"/>
              </p:ext>
            </p:extLst>
          </p:nvPr>
        </p:nvGraphicFramePr>
        <p:xfrm>
          <a:off x="152400" y="970585"/>
          <a:ext cx="4572000" cy="3344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9987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34F1051-066B-4931-9909-D62BC94B04DE}"/>
              </a:ext>
            </a:extLst>
          </p:cNvPr>
          <p:cNvSpPr txBox="1"/>
          <p:nvPr/>
        </p:nvSpPr>
        <p:spPr>
          <a:xfrm>
            <a:off x="2526030" y="287476"/>
            <a:ext cx="8355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INGRESOS POR RECAUDOS VENTA DE SERVICIOS AAA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2B4D5BCD-F311-4055-98C7-A38086AB3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856917"/>
              </p:ext>
            </p:extLst>
          </p:nvPr>
        </p:nvGraphicFramePr>
        <p:xfrm>
          <a:off x="3227779" y="4267732"/>
          <a:ext cx="6194108" cy="2280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5137">
                  <a:extLst>
                    <a:ext uri="{9D8B030D-6E8A-4147-A177-3AD203B41FA5}">
                      <a16:colId xmlns:a16="http://schemas.microsoft.com/office/drawing/2014/main" val="355313923"/>
                    </a:ext>
                  </a:extLst>
                </a:gridCol>
                <a:gridCol w="1513237">
                  <a:extLst>
                    <a:ext uri="{9D8B030D-6E8A-4147-A177-3AD203B41FA5}">
                      <a16:colId xmlns:a16="http://schemas.microsoft.com/office/drawing/2014/main" val="4006843397"/>
                    </a:ext>
                  </a:extLst>
                </a:gridCol>
                <a:gridCol w="1812497">
                  <a:extLst>
                    <a:ext uri="{9D8B030D-6E8A-4147-A177-3AD203B41FA5}">
                      <a16:colId xmlns:a16="http://schemas.microsoft.com/office/drawing/2014/main" val="3864217389"/>
                    </a:ext>
                  </a:extLst>
                </a:gridCol>
                <a:gridCol w="1513237">
                  <a:extLst>
                    <a:ext uri="{9D8B030D-6E8A-4147-A177-3AD203B41FA5}">
                      <a16:colId xmlns:a16="http://schemas.microsoft.com/office/drawing/2014/main" val="3049831974"/>
                    </a:ext>
                  </a:extLst>
                </a:gridCol>
              </a:tblGrid>
              <a:tr h="28503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</a:rPr>
                        <a:t> 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ACUEDUCTO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ALCANTARILLADO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ASEO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63281457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 dirty="0">
                          <a:effectLst/>
                        </a:rPr>
                        <a:t>Enero-23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1.405.168.787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689.425.176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875.707.073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96845726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 dirty="0">
                          <a:effectLst/>
                        </a:rPr>
                        <a:t>Febrero-23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1.278.067.201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626.959.507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770.647.334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9066456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 dirty="0">
                          <a:effectLst/>
                        </a:rPr>
                        <a:t>Marzo-23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1.456.510.634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696.738.063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1.014.235.491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55569403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 dirty="0">
                          <a:effectLst/>
                        </a:rPr>
                        <a:t>Abril-23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1.258.362.668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612.585.911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792.115.876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43972444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 dirty="0">
                          <a:effectLst/>
                        </a:rPr>
                        <a:t>Mayo-23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1.610.300.514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785.814.069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1.057.184.049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18949186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Junio-23</a:t>
                      </a:r>
                      <a:endParaRPr lang="es-CO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1.414.835.824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673.806.542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943.460.009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46118881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es-CO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8.423.245.628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4.085.329.268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5.453.349.832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14793626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32D23E50-DF16-4617-8DEA-66C7AE2F8442}"/>
              </a:ext>
            </a:extLst>
          </p:cNvPr>
          <p:cNvSpPr txBox="1"/>
          <p:nvPr/>
        </p:nvSpPr>
        <p:spPr>
          <a:xfrm>
            <a:off x="3120656" y="6586831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*Fuente ejecución presupuestal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566CB703-A0D4-4A6C-9B5F-84791A9E79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722885"/>
              </p:ext>
            </p:extLst>
          </p:nvPr>
        </p:nvGraphicFramePr>
        <p:xfrm>
          <a:off x="5755758" y="1156691"/>
          <a:ext cx="5651382" cy="291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D0F5D5F8-5516-4286-BFE8-7C368B087B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3975661"/>
              </p:ext>
            </p:extLst>
          </p:nvPr>
        </p:nvGraphicFramePr>
        <p:xfrm>
          <a:off x="251460" y="1156690"/>
          <a:ext cx="5262319" cy="2915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87430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59E5325-B97C-4F41-B74F-FFF6997B7409}"/>
              </a:ext>
            </a:extLst>
          </p:cNvPr>
          <p:cNvSpPr txBox="1"/>
          <p:nvPr/>
        </p:nvSpPr>
        <p:spPr>
          <a:xfrm>
            <a:off x="3987163" y="322600"/>
            <a:ext cx="5124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RECAUDO POR OTROS INGRESOS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747A05B-2540-4207-89D3-703650833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683448"/>
              </p:ext>
            </p:extLst>
          </p:nvPr>
        </p:nvGraphicFramePr>
        <p:xfrm>
          <a:off x="825529" y="4409569"/>
          <a:ext cx="5360670" cy="1832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0431">
                  <a:extLst>
                    <a:ext uri="{9D8B030D-6E8A-4147-A177-3AD203B41FA5}">
                      <a16:colId xmlns:a16="http://schemas.microsoft.com/office/drawing/2014/main" val="3149112866"/>
                    </a:ext>
                  </a:extLst>
                </a:gridCol>
                <a:gridCol w="2438759">
                  <a:extLst>
                    <a:ext uri="{9D8B030D-6E8A-4147-A177-3AD203B41FA5}">
                      <a16:colId xmlns:a16="http://schemas.microsoft.com/office/drawing/2014/main" val="1652995203"/>
                    </a:ext>
                  </a:extLst>
                </a:gridCol>
                <a:gridCol w="1541480">
                  <a:extLst>
                    <a:ext uri="{9D8B030D-6E8A-4147-A177-3AD203B41FA5}">
                      <a16:colId xmlns:a16="http://schemas.microsoft.com/office/drawing/2014/main" val="4131098948"/>
                    </a:ext>
                  </a:extLst>
                </a:gridCol>
              </a:tblGrid>
              <a:tr h="2955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u="none" strike="noStrike" dirty="0">
                          <a:effectLst/>
                        </a:rPr>
                        <a:t> 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OTROS  ING. CORRIENTES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SUBSIDIOS 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69108001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  <a:latin typeface="+mn-lt"/>
                        </a:rPr>
                        <a:t>enero-23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87.734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23668829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  <a:latin typeface="+mn-lt"/>
                        </a:rPr>
                        <a:t>febrero-23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836.892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82506642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  <a:latin typeface="+mn-lt"/>
                        </a:rPr>
                        <a:t>marzo-23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13.173.107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840.504.426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4851333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  <a:latin typeface="+mn-lt"/>
                        </a:rPr>
                        <a:t>abril-23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12.950.658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26990496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 dirty="0">
                          <a:effectLst/>
                          <a:latin typeface="+mn-lt"/>
                        </a:rPr>
                        <a:t>mayo-23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230.719.424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889.507.287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08859290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junio-23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13.074.324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979.566.591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64011283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E58D2F75-3A89-4B37-9631-FB64464255B2}"/>
              </a:ext>
            </a:extLst>
          </p:cNvPr>
          <p:cNvSpPr txBox="1"/>
          <p:nvPr/>
        </p:nvSpPr>
        <p:spPr>
          <a:xfrm>
            <a:off x="7212330" y="4848880"/>
            <a:ext cx="4069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otros ingresos corrientes se incluyen los pagos realizados por el Fondo de Adaptación y otros servicios prestados por la Empresa.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7582B1D-8EF2-481C-930C-854408F51FAA}"/>
              </a:ext>
            </a:extLst>
          </p:cNvPr>
          <p:cNvSpPr txBox="1"/>
          <p:nvPr/>
        </p:nvSpPr>
        <p:spPr>
          <a:xfrm>
            <a:off x="739671" y="6332247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*Fuente ejecución presupuestal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CC90568A-8201-4DE9-90A2-C6D9F48582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3817139"/>
              </p:ext>
            </p:extLst>
          </p:nvPr>
        </p:nvGraphicFramePr>
        <p:xfrm>
          <a:off x="6960870" y="14304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BFD5FAC4-69AC-417B-9A49-74047D49E1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18429"/>
              </p:ext>
            </p:extLst>
          </p:nvPr>
        </p:nvGraphicFramePr>
        <p:xfrm>
          <a:off x="1219864" y="14304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0277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1A6EC60-858D-43C8-AD4D-7A5063262497}"/>
              </a:ext>
            </a:extLst>
          </p:cNvPr>
          <p:cNvSpPr/>
          <p:nvPr/>
        </p:nvSpPr>
        <p:spPr>
          <a:xfrm>
            <a:off x="0" y="302133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6CA399A-E190-4E97-8061-B89411792320}"/>
              </a:ext>
            </a:extLst>
          </p:cNvPr>
          <p:cNvSpPr txBox="1"/>
          <p:nvPr/>
        </p:nvSpPr>
        <p:spPr>
          <a:xfrm>
            <a:off x="2307265" y="3262640"/>
            <a:ext cx="8025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PRESUPUESTO DE GASTOS A 30 DE </a:t>
            </a:r>
            <a:r>
              <a:rPr lang="es-ES" sz="2800" b="1" dirty="0">
                <a:solidFill>
                  <a:prstClr val="white"/>
                </a:solidFill>
                <a:latin typeface="Calibri" panose="020F0502020204030204"/>
              </a:rPr>
              <a:t>JUNIO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2023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6796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7D990C1-94DF-4732-8AE9-FCA05AF919A0}"/>
              </a:ext>
            </a:extLst>
          </p:cNvPr>
          <p:cNvSpPr txBox="1"/>
          <p:nvPr/>
        </p:nvSpPr>
        <p:spPr>
          <a:xfrm>
            <a:off x="2052084" y="272836"/>
            <a:ext cx="8388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PRESUPUESTO EAAAY CORTE A 31 DE DICIEMBRE 2021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DC92921-B9E8-4F6F-A6E6-F476B2E4671A}"/>
              </a:ext>
            </a:extLst>
          </p:cNvPr>
          <p:cNvSpPr txBox="1"/>
          <p:nvPr/>
        </p:nvSpPr>
        <p:spPr>
          <a:xfrm>
            <a:off x="1151173" y="1090318"/>
            <a:ext cx="40233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Apropiación presupuestal EAAAY</a:t>
            </a:r>
            <a:endParaRPr kumimoji="0" lang="es-CO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AAEB241-DC5F-4065-8FC3-24C9F78EDD34}"/>
              </a:ext>
            </a:extLst>
          </p:cNvPr>
          <p:cNvSpPr txBox="1"/>
          <p:nvPr/>
        </p:nvSpPr>
        <p:spPr>
          <a:xfrm>
            <a:off x="5905500" y="4679338"/>
            <a:ext cx="62865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 corte al 30 de </a:t>
            </a: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JUNIO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 2023, se ha comprometido el </a:t>
            </a: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73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 del presupuesto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nivel de inversión se han comprometido el 4%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nivel de funcionamiento se han comprometido el </a:t>
            </a: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39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nivel de </a:t>
            </a: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gastos de 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producción se han comprometido el 13%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nivel de cuentas por pagar se han comprometido el 16%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A13155A-9E1A-4311-B3D1-FFE392621501}"/>
              </a:ext>
            </a:extLst>
          </p:cNvPr>
          <p:cNvSpPr txBox="1"/>
          <p:nvPr/>
        </p:nvSpPr>
        <p:spPr>
          <a:xfrm>
            <a:off x="877983" y="6376999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*Fuente ejecución presupuestal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404802D8-98B3-4BEB-AEF0-9F64EE8FBE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0865515"/>
              </p:ext>
            </p:extLst>
          </p:nvPr>
        </p:nvGraphicFramePr>
        <p:xfrm>
          <a:off x="6096000" y="1574134"/>
          <a:ext cx="564261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id="{E6AE3C6E-DF71-4B57-B0C4-CE788CFFE0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300117"/>
              </p:ext>
            </p:extLst>
          </p:nvPr>
        </p:nvGraphicFramePr>
        <p:xfrm>
          <a:off x="988828" y="160568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E46ACDE-8235-C462-01BF-EE063ED7B7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888869"/>
              </p:ext>
            </p:extLst>
          </p:nvPr>
        </p:nvGraphicFramePr>
        <p:xfrm>
          <a:off x="988828" y="4778423"/>
          <a:ext cx="4572000" cy="1598577"/>
        </p:xfrm>
        <a:graphic>
          <a:graphicData uri="http://schemas.openxmlformats.org/drawingml/2006/table">
            <a:tbl>
              <a:tblPr/>
              <a:tblGrid>
                <a:gridCol w="2236305">
                  <a:extLst>
                    <a:ext uri="{9D8B030D-6E8A-4147-A177-3AD203B41FA5}">
                      <a16:colId xmlns:a16="http://schemas.microsoft.com/office/drawing/2014/main" val="366176093"/>
                    </a:ext>
                  </a:extLst>
                </a:gridCol>
                <a:gridCol w="2335695">
                  <a:extLst>
                    <a:ext uri="{9D8B030D-6E8A-4147-A177-3AD203B41FA5}">
                      <a16:colId xmlns:a16="http://schemas.microsoft.com/office/drawing/2014/main" val="4069755227"/>
                    </a:ext>
                  </a:extLst>
                </a:gridCol>
              </a:tblGrid>
              <a:tr h="21033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RUBRO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APROPIACIÓN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809062"/>
                  </a:ext>
                </a:extLst>
              </a:tr>
              <a:tr h="241890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GAST.FUNC.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18.707.969.913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799949"/>
                  </a:ext>
                </a:extLst>
              </a:tr>
              <a:tr h="241890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GAST. PRODUCC.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6.218.608.415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473131"/>
                  </a:ext>
                </a:extLst>
              </a:tr>
              <a:tr h="210339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 DE LA DEUDA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64.379.476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992529"/>
                  </a:ext>
                </a:extLst>
              </a:tr>
              <a:tr h="231373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INVERS.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2.027.759.781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683584"/>
                  </a:ext>
                </a:extLst>
              </a:tr>
              <a:tr h="22085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CTAS POR PAGAR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7.882.204.409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168024"/>
                  </a:ext>
                </a:extLst>
              </a:tr>
              <a:tr h="241890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34.900.921.994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396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993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1A6EC60-858D-43C8-AD4D-7A5063262497}"/>
              </a:ext>
            </a:extLst>
          </p:cNvPr>
          <p:cNvSpPr/>
          <p:nvPr/>
        </p:nvSpPr>
        <p:spPr>
          <a:xfrm>
            <a:off x="0" y="302133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6CA399A-E190-4E97-8061-B89411792320}"/>
              </a:ext>
            </a:extLst>
          </p:cNvPr>
          <p:cNvSpPr txBox="1"/>
          <p:nvPr/>
        </p:nvSpPr>
        <p:spPr>
          <a:xfrm>
            <a:off x="3268980" y="3262640"/>
            <a:ext cx="5486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RESUMEN </a:t>
            </a:r>
            <a:r>
              <a:rPr lang="es-ES" sz="2800" b="1" dirty="0">
                <a:solidFill>
                  <a:prstClr val="white"/>
                </a:solidFill>
                <a:latin typeface="Calibri" panose="020F0502020204030204"/>
              </a:rPr>
              <a:t>PRIMER SEMESTRE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2023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3599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E4F51D1F-F3AC-4BC6-B798-166242E3A572}"/>
              </a:ext>
            </a:extLst>
          </p:cNvPr>
          <p:cNvSpPr txBox="1"/>
          <p:nvPr/>
        </p:nvSpPr>
        <p:spPr>
          <a:xfrm>
            <a:off x="295940" y="5203666"/>
            <a:ext cx="11600119" cy="1031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 corte al 30 de Junio de 2023, se observa un déficit  por (</a:t>
            </a:r>
            <a:r>
              <a:rPr lang="es-CO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-11.764.846.818</a:t>
            </a:r>
            <a:r>
              <a:rPr lang="es-CO" sz="1600" dirty="0"/>
              <a:t> </a:t>
            </a:r>
            <a:r>
              <a:rPr kumimoji="0" lang="es-E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recomienda   adoptar  los mecanismos necesarios para que la ejecución  presupuestaria de  gastos no supere  los  ingresos  efectivamente   captados u obtenidos</a:t>
            </a:r>
            <a:r>
              <a:rPr lang="es-ES" sz="1500" dirty="0">
                <a:solidFill>
                  <a:srgbClr val="000000"/>
                </a:solidFill>
                <a:latin typeface="Calibri" panose="020F0502020204030204"/>
              </a:rPr>
              <a:t>, </a:t>
            </a:r>
            <a:r>
              <a:rPr kumimoji="0" lang="es-E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evitando  desequilibrio  presupuestal de  Ejecución (déficit de liquidez).</a:t>
            </a:r>
            <a:endParaRPr kumimoji="0" lang="es-E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79D040F-9BDA-40E4-A9A4-4F4404C15491}"/>
              </a:ext>
            </a:extLst>
          </p:cNvPr>
          <p:cNvSpPr/>
          <p:nvPr/>
        </p:nvSpPr>
        <p:spPr>
          <a:xfrm>
            <a:off x="0" y="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INGRESOS – GASTOS - RECAUDOS</a:t>
            </a:r>
            <a:endParaRPr kumimoji="0" lang="es-CO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2449D6A-2793-7E4E-2ED7-01595F1B0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598914"/>
              </p:ext>
            </p:extLst>
          </p:nvPr>
        </p:nvGraphicFramePr>
        <p:xfrm>
          <a:off x="2263140" y="2242026"/>
          <a:ext cx="6949439" cy="1097280"/>
        </p:xfrm>
        <a:graphic>
          <a:graphicData uri="http://schemas.openxmlformats.org/drawingml/2006/table">
            <a:tbl>
              <a:tblPr/>
              <a:tblGrid>
                <a:gridCol w="1598875">
                  <a:extLst>
                    <a:ext uri="{9D8B030D-6E8A-4147-A177-3AD203B41FA5}">
                      <a16:colId xmlns:a16="http://schemas.microsoft.com/office/drawing/2014/main" val="2338600942"/>
                    </a:ext>
                  </a:extLst>
                </a:gridCol>
                <a:gridCol w="1699591">
                  <a:extLst>
                    <a:ext uri="{9D8B030D-6E8A-4147-A177-3AD203B41FA5}">
                      <a16:colId xmlns:a16="http://schemas.microsoft.com/office/drawing/2014/main" val="1723036393"/>
                    </a:ext>
                  </a:extLst>
                </a:gridCol>
                <a:gridCol w="1812897">
                  <a:extLst>
                    <a:ext uri="{9D8B030D-6E8A-4147-A177-3AD203B41FA5}">
                      <a16:colId xmlns:a16="http://schemas.microsoft.com/office/drawing/2014/main" val="2428470107"/>
                    </a:ext>
                  </a:extLst>
                </a:gridCol>
                <a:gridCol w="1838076">
                  <a:extLst>
                    <a:ext uri="{9D8B030D-6E8A-4147-A177-3AD203B41FA5}">
                      <a16:colId xmlns:a16="http://schemas.microsoft.com/office/drawing/2014/main" val="3165686965"/>
                    </a:ext>
                  </a:extLst>
                </a:gridCol>
              </a:tblGrid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ANALISIS  FINANCIERO    PRESUPUESTAL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2236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DEFICIT RENTISTA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SALDO BANCOS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25310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21.240.301.361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34.900.921.994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-13.660.620.633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1.895.773.815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301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1793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381</Words>
  <Application>Microsoft Office PowerPoint</Application>
  <PresentationFormat>Panorámica</PresentationFormat>
  <Paragraphs>129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</vt:lpstr>
      <vt:lpstr>Calibri</vt:lpstr>
      <vt:lpstr>Calibri Light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Hernan Orlando HB. Bolivar Vargs</dc:creator>
  <cp:lastModifiedBy>Hernan Orlando HB. Bolivar Vargs</cp:lastModifiedBy>
  <cp:revision>14</cp:revision>
  <dcterms:created xsi:type="dcterms:W3CDTF">2023-08-24T14:27:28Z</dcterms:created>
  <dcterms:modified xsi:type="dcterms:W3CDTF">2023-08-24T20:02:26Z</dcterms:modified>
</cp:coreProperties>
</file>