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4" r:id="rId3"/>
    <p:sldId id="268" r:id="rId4"/>
    <p:sldId id="259" r:id="rId5"/>
    <p:sldId id="257" r:id="rId6"/>
    <p:sldId id="266" r:id="rId7"/>
    <p:sldId id="256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'2'!$D$3</c:f>
              <c:strCache>
                <c:ptCount val="1"/>
                <c:pt idx="0">
                  <c:v> Recaudos Acumulados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C807-469A-86E2-CD33B72FBD9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C807-469A-86E2-CD33B72FBD9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C807-469A-86E2-CD33B72FBD91}"/>
              </c:ext>
            </c:extLst>
          </c:dPt>
          <c:dPt>
            <c:idx val="3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C807-469A-86E2-CD33B72FBD9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C807-469A-86E2-CD33B72FBD9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C807-469A-86E2-CD33B72FBD9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D-C807-469A-86E2-CD33B72FBD9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F-C807-469A-86E2-CD33B72FBD91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1-C807-469A-86E2-CD33B72FBD91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3-C807-469A-86E2-CD33B72FBD91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5-C807-469A-86E2-CD33B72FBD91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7-C807-469A-86E2-CD33B72FBD91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9-C807-469A-86E2-CD33B72FBD91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B-C807-469A-86E2-CD33B72FBD91}"/>
              </c:ext>
            </c:extLst>
          </c:dPt>
          <c:dLbls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42%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07-469A-86E2-CD33B72FBD9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807-469A-86E2-CD33B72FBD91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'2'!$B$4:$C$17</c:f>
              <c:multiLvlStrCache>
                <c:ptCount val="14"/>
                <c:lvl>
                  <c:pt idx="0">
                    <c:v> 39.682.593.796 </c:v>
                  </c:pt>
                  <c:pt idx="1">
                    <c:v> 39.090.174.888 </c:v>
                  </c:pt>
                  <c:pt idx="2">
                    <c:v> 31.162.295.442 </c:v>
                  </c:pt>
                  <c:pt idx="3">
                    <c:v> 13.801.743.476 </c:v>
                  </c:pt>
                  <c:pt idx="4">
                    <c:v> 6.784.921.512 </c:v>
                  </c:pt>
                  <c:pt idx="5">
                    <c:v> 9.765.284.304 </c:v>
                  </c:pt>
                  <c:pt idx="6">
                    <c:v> 501.875.068 </c:v>
                  </c:pt>
                  <c:pt idx="7">
                    <c:v> 308.471.082 </c:v>
                  </c:pt>
                  <c:pt idx="8">
                    <c:v>                                     -    </c:v>
                  </c:pt>
                  <c:pt idx="9">
                    <c:v> 309.513.323 </c:v>
                  </c:pt>
                  <c:pt idx="10">
                    <c:v> 120.000.000 </c:v>
                  </c:pt>
                  <c:pt idx="11">
                    <c:v> 189.513.323 </c:v>
                  </c:pt>
                  <c:pt idx="12">
                    <c:v> 189.513.323 </c:v>
                  </c:pt>
                  <c:pt idx="13">
                    <c:v>                                     -    </c:v>
                  </c:pt>
                </c:lvl>
                <c:lvl>
                  <c:pt idx="0">
                    <c:v> INGRESOS </c:v>
                  </c:pt>
                  <c:pt idx="1">
                    <c:v> INGRESOS CORRIENTES </c:v>
                  </c:pt>
                  <c:pt idx="2">
                    <c:v>Ingresos no Tributarios</c:v>
                  </c:pt>
                  <c:pt idx="3">
                    <c:v> Acueducto </c:v>
                  </c:pt>
                  <c:pt idx="4">
                    <c:v> Alcantarillado </c:v>
                  </c:pt>
                  <c:pt idx="5">
                    <c:v> Servicio de Aseo </c:v>
                  </c:pt>
                  <c:pt idx="6">
                    <c:v> Servicios Financieros y Servicios Conexos, Servicios Inmobiliarios y Servicios de leasing </c:v>
                  </c:pt>
                  <c:pt idx="7">
                    <c:v> Servicios Prestados a las Empresas y Servicios de Producción </c:v>
                  </c:pt>
                  <c:pt idx="8">
                    <c:v> Servicios para la Comunidad, Sociales y Personales </c:v>
                  </c:pt>
                  <c:pt idx="9">
                    <c:v> Recursos de Capital </c:v>
                  </c:pt>
                  <c:pt idx="10">
                    <c:v> Empresas industriales y comerciales del Estado no societarias / RECURSOS PROPIOS </c:v>
                  </c:pt>
                  <c:pt idx="11">
                    <c:v> Otros Recursos de Capital </c:v>
                  </c:pt>
                  <c:pt idx="12">
                    <c:v> Fondo de Vivienda Empleados EAAA Yopal / RECURSOS PROPIOS </c:v>
                  </c:pt>
                  <c:pt idx="13">
                    <c:v> Fondo  Rotatorio / RECURSOS PROPIOS </c:v>
                  </c:pt>
                </c:lvl>
              </c:multiLvlStrCache>
            </c:multiLvlStrRef>
          </c:cat>
          <c:val>
            <c:numRef>
              <c:f>'2'!$D$4:$D$17</c:f>
              <c:numCache>
                <c:formatCode>_-* #,##0_-;\-* #,##0_-;_-* "-"??_-;_-@_-</c:formatCode>
                <c:ptCount val="14"/>
                <c:pt idx="0">
                  <c:v>18517204465</c:v>
                </c:pt>
                <c:pt idx="1">
                  <c:v>17991516697</c:v>
                </c:pt>
                <c:pt idx="2">
                  <c:v>16613772697</c:v>
                </c:pt>
                <c:pt idx="3">
                  <c:v>7513167964</c:v>
                </c:pt>
                <c:pt idx="4">
                  <c:v>3765676036</c:v>
                </c:pt>
                <c:pt idx="5">
                  <c:v>4730740914</c:v>
                </c:pt>
                <c:pt idx="6">
                  <c:v>378505344</c:v>
                </c:pt>
                <c:pt idx="7">
                  <c:v>224565177</c:v>
                </c:pt>
                <c:pt idx="8">
                  <c:v>1117262</c:v>
                </c:pt>
                <c:pt idx="9">
                  <c:v>242782183</c:v>
                </c:pt>
                <c:pt idx="10">
                  <c:v>100</c:v>
                </c:pt>
                <c:pt idx="11">
                  <c:v>242782083</c:v>
                </c:pt>
                <c:pt idx="12">
                  <c:v>219136152</c:v>
                </c:pt>
                <c:pt idx="13">
                  <c:v>23645931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C807-469A-86E2-CD33B72FBD9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3"/>
        <c:delete val="1"/>
      </c:legendEntry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'4'!$E$5</c:f>
              <c:strCache>
                <c:ptCount val="1"/>
                <c:pt idx="0">
                  <c:v> Total Apropiado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AB6-4199-8EEC-CC543D6D551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AB6-4199-8EEC-CC543D6D551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AB6-4199-8EEC-CC543D6D551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AB6-4199-8EEC-CC543D6D551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8AB6-4199-8EEC-CC543D6D5515}"/>
              </c:ext>
            </c:extLst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AB6-4199-8EEC-CC543D6D5515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'4'!$D$6:$D$10</c:f>
              <c:strCache>
                <c:ptCount val="5"/>
                <c:pt idx="0">
                  <c:v> GASTOS </c:v>
                </c:pt>
                <c:pt idx="1">
                  <c:v> FUNCIONAMIENTO </c:v>
                </c:pt>
                <c:pt idx="2">
                  <c:v> Gastos de comercialización y producción </c:v>
                </c:pt>
                <c:pt idx="3">
                  <c:v> INVERSIÓN </c:v>
                </c:pt>
                <c:pt idx="4">
                  <c:v> CUENTAS POR PAGAR </c:v>
                </c:pt>
              </c:strCache>
            </c:strRef>
          </c:cat>
          <c:val>
            <c:numRef>
              <c:f>'4'!$E$6:$E$10</c:f>
              <c:numCache>
                <c:formatCode>_-* #,##0_-;\-* #,##0_-;_-* "-"??_-;_-@_-</c:formatCode>
                <c:ptCount val="5"/>
                <c:pt idx="0">
                  <c:v>39682593796</c:v>
                </c:pt>
                <c:pt idx="1">
                  <c:v>19232615892</c:v>
                </c:pt>
                <c:pt idx="2">
                  <c:v>7010712628</c:v>
                </c:pt>
                <c:pt idx="3">
                  <c:v>4008320</c:v>
                </c:pt>
                <c:pt idx="4">
                  <c:v>9430945276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AB6-4199-8EEC-CC543D6D5515}"/>
            </c:ext>
          </c:extLst>
        </c:ser>
        <c:ser>
          <c:idx val="1"/>
          <c:order val="1"/>
          <c:tx>
            <c:strRef>
              <c:f>'4'!$F$5</c:f>
              <c:strCache>
                <c:ptCount val="1"/>
                <c:pt idx="0">
                  <c:v> COMP ACUM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C-8AB6-4199-8EEC-CC543D6D551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E-8AB6-4199-8EEC-CC543D6D551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0-8AB6-4199-8EEC-CC543D6D551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8AB6-4199-8EEC-CC543D6D551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8AB6-4199-8EEC-CC543D6D551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'4'!$D$6:$D$10</c:f>
              <c:strCache>
                <c:ptCount val="5"/>
                <c:pt idx="0">
                  <c:v> GASTOS </c:v>
                </c:pt>
                <c:pt idx="1">
                  <c:v> FUNCIONAMIENTO </c:v>
                </c:pt>
                <c:pt idx="2">
                  <c:v> Gastos de comercialización y producción </c:v>
                </c:pt>
                <c:pt idx="3">
                  <c:v> INVERSIÓN </c:v>
                </c:pt>
                <c:pt idx="4">
                  <c:v> CUENTAS POR PAGAR </c:v>
                </c:pt>
              </c:strCache>
            </c:strRef>
          </c:cat>
          <c:val>
            <c:numRef>
              <c:f>'4'!$F$6:$F$10</c:f>
              <c:numCache>
                <c:formatCode>_-* #,##0_-;\-* #,##0_-;_-* "-"??_-;_-@_-</c:formatCode>
                <c:ptCount val="5"/>
                <c:pt idx="0">
                  <c:v>28675435693</c:v>
                </c:pt>
                <c:pt idx="1">
                  <c:v>13840396608</c:v>
                </c:pt>
                <c:pt idx="2">
                  <c:v>4079378072</c:v>
                </c:pt>
                <c:pt idx="3">
                  <c:v>1329620914</c:v>
                </c:pt>
                <c:pt idx="4">
                  <c:v>9426040099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8AB6-4199-8EEC-CC543D6D5515}"/>
            </c:ext>
          </c:extLst>
        </c:ser>
        <c:ser>
          <c:idx val="2"/>
          <c:order val="2"/>
          <c:tx>
            <c:strRef>
              <c:f>'4'!$G$5</c:f>
              <c:strCache>
                <c:ptCount val="1"/>
                <c:pt idx="0">
                  <c:v> Pagos Acumulados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8AB6-4199-8EEC-CC543D6D551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8AB6-4199-8EEC-CC543D6D551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8AB6-4199-8EEC-CC543D6D551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D-8AB6-4199-8EEC-CC543D6D551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F-8AB6-4199-8EEC-CC543D6D551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'4'!$D$6:$D$10</c:f>
              <c:strCache>
                <c:ptCount val="5"/>
                <c:pt idx="0">
                  <c:v> GASTOS </c:v>
                </c:pt>
                <c:pt idx="1">
                  <c:v> FUNCIONAMIENTO </c:v>
                </c:pt>
                <c:pt idx="2">
                  <c:v> Gastos de comercialización y producción </c:v>
                </c:pt>
                <c:pt idx="3">
                  <c:v> INVERSIÓN </c:v>
                </c:pt>
                <c:pt idx="4">
                  <c:v> CUENTAS POR PAGAR </c:v>
                </c:pt>
              </c:strCache>
            </c:strRef>
          </c:cat>
          <c:val>
            <c:numRef>
              <c:f>'4'!$G$6:$G$10</c:f>
              <c:numCache>
                <c:formatCode>_-* #,##0_-;\-* #,##0_-;_-* "-"??_-;_-@_-</c:formatCode>
                <c:ptCount val="5"/>
                <c:pt idx="0">
                  <c:v>15107442458</c:v>
                </c:pt>
                <c:pt idx="1">
                  <c:v>8757886692</c:v>
                </c:pt>
                <c:pt idx="2">
                  <c:v>2055313360</c:v>
                </c:pt>
                <c:pt idx="3">
                  <c:v>254879608</c:v>
                </c:pt>
                <c:pt idx="4">
                  <c:v>4039362798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8AB6-4199-8EEC-CC543D6D5515}"/>
            </c:ext>
          </c:extLst>
        </c:ser>
        <c:ser>
          <c:idx val="3"/>
          <c:order val="3"/>
          <c:tx>
            <c:strRef>
              <c:f>'4'!$H$5</c:f>
              <c:strCache>
                <c:ptCount val="1"/>
                <c:pt idx="0">
                  <c:v> CTAS POR PAGAR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2-8AB6-4199-8EEC-CC543D6D551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4-8AB6-4199-8EEC-CC543D6D551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6-8AB6-4199-8EEC-CC543D6D551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8-8AB6-4199-8EEC-CC543D6D551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A-8AB6-4199-8EEC-CC543D6D551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'4'!$D$6:$D$10</c:f>
              <c:strCache>
                <c:ptCount val="5"/>
                <c:pt idx="0">
                  <c:v> GASTOS </c:v>
                </c:pt>
                <c:pt idx="1">
                  <c:v> FUNCIONAMIENTO </c:v>
                </c:pt>
                <c:pt idx="2">
                  <c:v> Gastos de comercialización y producción </c:v>
                </c:pt>
                <c:pt idx="3">
                  <c:v> INVERSIÓN </c:v>
                </c:pt>
                <c:pt idx="4">
                  <c:v> CUENTAS POR PAGAR </c:v>
                </c:pt>
              </c:strCache>
            </c:strRef>
          </c:cat>
          <c:val>
            <c:numRef>
              <c:f>'4'!$H$6:$H$10</c:f>
              <c:numCache>
                <c:formatCode>_-* #,##0_-;\-* #,##0_-;_-* "-"??_-;_-@_-</c:formatCode>
                <c:ptCount val="5"/>
                <c:pt idx="0">
                  <c:v>13567993235</c:v>
                </c:pt>
                <c:pt idx="1">
                  <c:v>5082509916</c:v>
                </c:pt>
                <c:pt idx="2">
                  <c:v>2024064712</c:v>
                </c:pt>
                <c:pt idx="3">
                  <c:v>1074741306</c:v>
                </c:pt>
                <c:pt idx="4">
                  <c:v>5386677301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B-8AB6-4199-8EEC-CC543D6D551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A00EA0-5CAC-4829-B10F-546016CD64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44B3EB5-5A8B-4F52-B932-C22E279D25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33D99B-4A17-43E7-AE60-F99D748D1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8BA946-FE83-4405-A7F8-88DC994CE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D76F32-7E3C-429F-A174-ABF359AA9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6297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8C40B4-4F87-4601-9F4E-D375FFBDF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087B056-FB41-4C73-BF6B-DB1591D224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B51CDA-D1E1-439B-ABC0-3241B96A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B8BC4E-69B1-4C70-9BBB-5356621F3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3F6681-6AC5-45B1-828C-01E1F4C3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724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703F33B-20BD-48E5-A379-0B8913FB47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E9AE657-E5E5-4625-99B7-E314B0F2DB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612827-D0C8-4FB0-8166-D8B9D9F02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A147E2-3555-4CDB-BED3-14E1EAAC3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56B332-7DEC-4F78-AAAC-76C552EF0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9191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B1FBB0-43AC-4736-9F0C-F41C353B9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B7C4BD-18D7-4FD4-81FF-F97BC5DCE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D96280-FFBF-4B9B-9C14-07D35EDD9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3F818E-9518-47D2-92E7-26C96CD5A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7BA7A6-91B5-4C57-9A87-28DB6906E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0623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FC0EB4-5B55-425C-901C-7EE8F4268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39780C-4919-46DF-96CA-7387296E03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9B3907-273F-47A7-B7C8-266C45544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D791D4-1EAA-44F7-8A79-4E07984F2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B9AC57-EE09-426A-9993-4B40F6065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0266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8ACDB1-3856-4CB2-8CE3-D135139A1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073FEB-EEE9-4653-816A-C89455A1D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45869BE-E458-45BC-BC30-9309F0742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DC6323D-F333-4CF6-885A-8114F4E91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66ED47F-35E8-4F41-BA7B-0FC5B9012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1C83C2-4A1B-4A81-A7C3-F92D2AA11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6813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0F7E54-623A-420B-8764-00B713C4B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9522114-5F24-4722-9736-44D856A24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B164ECE-BBBE-4E37-A355-184BDE8210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3130080-08F6-43D1-9BF0-92F813CC0C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B32C57F-36E4-461D-8113-EEF317A00A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54815A1-743E-42FF-BEB7-40710D929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E3C51AA-06F3-4607-AA4A-265049467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DD080DC-7351-479D-ACD2-EF160F7AF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5113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41FC32-2665-4B8A-B6DE-FEEBCEC6C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3666116-A567-4916-A51E-CB6618662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B0871AF-0451-47A5-9C53-C6AD5D1FF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AF148F4-FBA1-4DE1-BEF6-70140C2F8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9014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9388AE9-E150-4B9F-8D04-1A696EF9F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D241141-2130-484D-91A0-0F9BABFBD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281FCA9-CA5F-446D-AF56-C555097D9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204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BD0079-BBF4-4D5C-9274-882E3E0D8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CB35DF-954F-4708-A77F-F766128B4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8A9274D-1FDB-4B6C-8CBF-0BA84245C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4ADEF0-C638-4163-9CF9-9C8C1CDC8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8CE0F6F-6B06-4603-83A7-35B085E42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7A077AD-586F-4EB8-A144-8608F514D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283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AC3B16-95E5-4F8B-92F4-CF58965FC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AC84580-F6C1-46F8-96CF-3621309543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DC97DBF-4799-4841-9A3C-C65F61334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919B14-F011-43B0-9F1A-EF09BE1F3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B124AF-F559-4D8F-8DE1-F0658D04F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831DBE-79BD-4205-B644-B291D16C3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0805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E691A2-FC41-4F80-8FD8-112BB476E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8C5C804-695C-4DB7-8585-F7A563D761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A42B7D-6432-4B73-ABDE-E397E3EB60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D8DDB-7D53-4BA6-A3D5-F893F1B59C73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D2056D-D22C-4CBE-A5AC-CF62236AF8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932BD2-C0FC-41AC-9AB4-E7DA8704F9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4046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71A6EC60-858D-43C8-AD4D-7A5063262497}"/>
              </a:ext>
            </a:extLst>
          </p:cNvPr>
          <p:cNvSpPr/>
          <p:nvPr/>
        </p:nvSpPr>
        <p:spPr>
          <a:xfrm>
            <a:off x="0" y="1634490"/>
            <a:ext cx="12192000" cy="3371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6CA399A-E190-4E97-8061-B89411792320}"/>
              </a:ext>
            </a:extLst>
          </p:cNvPr>
          <p:cNvSpPr txBox="1"/>
          <p:nvPr/>
        </p:nvSpPr>
        <p:spPr>
          <a:xfrm>
            <a:off x="2960370" y="2119640"/>
            <a:ext cx="771525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800" b="1" dirty="0">
                <a:solidFill>
                  <a:schemeClr val="bg1"/>
                </a:solidFill>
              </a:rPr>
              <a:t>Seguimiento a la ejecución presupuestal</a:t>
            </a:r>
          </a:p>
          <a:p>
            <a:pPr algn="r"/>
            <a:r>
              <a:rPr lang="es-ES" sz="2800" b="1" dirty="0">
                <a:solidFill>
                  <a:schemeClr val="bg1"/>
                </a:solidFill>
              </a:rPr>
              <a:t>con corte a 30 de junio 2022</a:t>
            </a:r>
          </a:p>
          <a:p>
            <a:endParaRPr lang="es-ES" sz="2800" b="1" dirty="0">
              <a:solidFill>
                <a:schemeClr val="bg1"/>
              </a:solidFill>
            </a:endParaRPr>
          </a:p>
          <a:p>
            <a:endParaRPr lang="es-ES" sz="2800" b="1" dirty="0">
              <a:solidFill>
                <a:schemeClr val="bg1"/>
              </a:solidFill>
            </a:endParaRPr>
          </a:p>
          <a:p>
            <a:endParaRPr lang="es-ES" sz="2800" b="1" dirty="0">
              <a:solidFill>
                <a:schemeClr val="bg1"/>
              </a:solidFill>
            </a:endParaRPr>
          </a:p>
          <a:p>
            <a:pPr algn="r"/>
            <a:r>
              <a:rPr lang="es-ES" sz="2800" b="1" dirty="0">
                <a:solidFill>
                  <a:schemeClr val="bg1"/>
                </a:solidFill>
              </a:rPr>
              <a:t>Unidad de Planeación </a:t>
            </a:r>
          </a:p>
          <a:p>
            <a:endParaRPr lang="es-CO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996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71A6EC60-858D-43C8-AD4D-7A5063262497}"/>
              </a:ext>
            </a:extLst>
          </p:cNvPr>
          <p:cNvSpPr/>
          <p:nvPr/>
        </p:nvSpPr>
        <p:spPr>
          <a:xfrm>
            <a:off x="0" y="3021330"/>
            <a:ext cx="121920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6CA399A-E190-4E97-8061-B89411792320}"/>
              </a:ext>
            </a:extLst>
          </p:cNvPr>
          <p:cNvSpPr txBox="1"/>
          <p:nvPr/>
        </p:nvSpPr>
        <p:spPr>
          <a:xfrm>
            <a:off x="2617470" y="3262640"/>
            <a:ext cx="7715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</a:rPr>
              <a:t>PRESUPUESTO DE INGRESOS A 30 DE JUNIO 2022</a:t>
            </a:r>
            <a:endParaRPr lang="es-CO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644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A10E38F1-4899-4E15-9B7C-4B705313CDC5}"/>
              </a:ext>
            </a:extLst>
          </p:cNvPr>
          <p:cNvSpPr/>
          <p:nvPr/>
        </p:nvSpPr>
        <p:spPr>
          <a:xfrm>
            <a:off x="0" y="-215444"/>
            <a:ext cx="121920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34F1051-066B-4931-9909-D62BC94B04DE}"/>
              </a:ext>
            </a:extLst>
          </p:cNvPr>
          <p:cNvSpPr txBox="1"/>
          <p:nvPr/>
        </p:nvSpPr>
        <p:spPr>
          <a:xfrm>
            <a:off x="2731770" y="91444"/>
            <a:ext cx="7412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</a:rPr>
              <a:t>EJECUCIÓN DE INGRESOS RECURSOS PROPIOS</a:t>
            </a:r>
            <a:endParaRPr lang="es-CO" sz="2800" b="1" dirty="0">
              <a:solidFill>
                <a:schemeClr val="bg1"/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F543486-74BC-4E85-9A9F-B1FFD65757F6}"/>
              </a:ext>
            </a:extLst>
          </p:cNvPr>
          <p:cNvSpPr txBox="1"/>
          <p:nvPr/>
        </p:nvSpPr>
        <p:spPr>
          <a:xfrm>
            <a:off x="2264734" y="5220653"/>
            <a:ext cx="7879867" cy="1200329"/>
          </a:xfrm>
          <a:prstGeom prst="rect">
            <a:avLst/>
          </a:prstGeom>
          <a:noFill/>
          <a:ln w="635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la Vigencia Fiscal 2022 se estableció un presupuesto inicial de $35.933.266109 millones,  a junio 30  se realizaron adiciones por valor de  $3.749.327.687 millones, resultando un presupuesto definitivo de $39.682.593.796 millones de pesos.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517D4D0-1F55-4460-8C50-EB1F6E15FE86}"/>
              </a:ext>
            </a:extLst>
          </p:cNvPr>
          <p:cNvSpPr txBox="1"/>
          <p:nvPr/>
        </p:nvSpPr>
        <p:spPr>
          <a:xfrm>
            <a:off x="240030" y="6590259"/>
            <a:ext cx="15201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/>
              <a:t>*Fuente ejecución presupuestal</a:t>
            </a:r>
            <a:endParaRPr lang="es-CO" sz="800" dirty="0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F3357E8A-0E47-4D8F-A25B-0CAC0D0AC1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934839"/>
              </p:ext>
            </p:extLst>
          </p:nvPr>
        </p:nvGraphicFramePr>
        <p:xfrm>
          <a:off x="240030" y="990392"/>
          <a:ext cx="5703570" cy="38618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6523">
                  <a:extLst>
                    <a:ext uri="{9D8B030D-6E8A-4147-A177-3AD203B41FA5}">
                      <a16:colId xmlns:a16="http://schemas.microsoft.com/office/drawing/2014/main" val="1407138179"/>
                    </a:ext>
                  </a:extLst>
                </a:gridCol>
                <a:gridCol w="1159540">
                  <a:extLst>
                    <a:ext uri="{9D8B030D-6E8A-4147-A177-3AD203B41FA5}">
                      <a16:colId xmlns:a16="http://schemas.microsoft.com/office/drawing/2014/main" val="2188791869"/>
                    </a:ext>
                  </a:extLst>
                </a:gridCol>
                <a:gridCol w="1222744">
                  <a:extLst>
                    <a:ext uri="{9D8B030D-6E8A-4147-A177-3AD203B41FA5}">
                      <a16:colId xmlns:a16="http://schemas.microsoft.com/office/drawing/2014/main" val="2013540605"/>
                    </a:ext>
                  </a:extLst>
                </a:gridCol>
                <a:gridCol w="1424763">
                  <a:extLst>
                    <a:ext uri="{9D8B030D-6E8A-4147-A177-3AD203B41FA5}">
                      <a16:colId xmlns:a16="http://schemas.microsoft.com/office/drawing/2014/main" val="3055964399"/>
                    </a:ext>
                  </a:extLst>
                </a:gridCol>
              </a:tblGrid>
              <a:tr h="21281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</a:rPr>
                        <a:t> Nombre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</a:rPr>
                        <a:t> Apropiado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</a:rPr>
                        <a:t> Modificaciones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</a:rPr>
                        <a:t> Total Presupuesto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094622"/>
                  </a:ext>
                </a:extLst>
              </a:tr>
              <a:tr h="21281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 dirty="0">
                          <a:effectLst/>
                        </a:rPr>
                        <a:t> INGRESOS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 dirty="0">
                          <a:effectLst/>
                        </a:rPr>
                        <a:t>    35.933.266.109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>
                          <a:effectLst/>
                        </a:rPr>
                        <a:t>   3.749.327.687 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 dirty="0">
                          <a:effectLst/>
                        </a:rPr>
                        <a:t>      39.682.593.796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12665655"/>
                  </a:ext>
                </a:extLst>
              </a:tr>
              <a:tr h="340499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 dirty="0">
                          <a:effectLst/>
                        </a:rPr>
                        <a:t> INGRESOS CORRIENTES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>
                          <a:effectLst/>
                        </a:rPr>
                        <a:t>    35.813.266.109 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 dirty="0">
                          <a:effectLst/>
                        </a:rPr>
                        <a:t>   3.276.908.779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 dirty="0">
                          <a:effectLst/>
                        </a:rPr>
                        <a:t>      39.090.174.888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0368666"/>
                  </a:ext>
                </a:extLst>
              </a:tr>
              <a:tr h="340499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 dirty="0">
                          <a:effectLst/>
                        </a:rPr>
                        <a:t> Ingresos no Tributarios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>
                          <a:effectLst/>
                        </a:rPr>
                        <a:t>    30.776.895.254 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 dirty="0">
                          <a:effectLst/>
                        </a:rPr>
                        <a:t>      385.400.188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 dirty="0">
                          <a:effectLst/>
                        </a:rPr>
                        <a:t>      31.162.295.442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3391513"/>
                  </a:ext>
                </a:extLst>
              </a:tr>
              <a:tr h="21281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 dirty="0">
                          <a:effectLst/>
                        </a:rPr>
                        <a:t> Acueducto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>
                          <a:effectLst/>
                        </a:rPr>
                        <a:t>    13.801.743.476 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 dirty="0">
                          <a:effectLst/>
                        </a:rPr>
                        <a:t>                         -   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 dirty="0">
                          <a:effectLst/>
                        </a:rPr>
                        <a:t>      13.801.743.476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12937162"/>
                  </a:ext>
                </a:extLst>
              </a:tr>
              <a:tr h="510749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 dirty="0">
                          <a:effectLst/>
                        </a:rPr>
                        <a:t> Alcantarillado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 dirty="0">
                          <a:effectLst/>
                        </a:rPr>
                        <a:t>      6.784.921.512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 dirty="0">
                          <a:effectLst/>
                        </a:rPr>
                        <a:t>                         -   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 dirty="0">
                          <a:effectLst/>
                        </a:rPr>
                        <a:t>        6.784.921.512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2502404"/>
                  </a:ext>
                </a:extLst>
              </a:tr>
              <a:tr h="340499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>
                          <a:effectLst/>
                        </a:rPr>
                        <a:t> Servicio de Aseo 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 dirty="0">
                          <a:effectLst/>
                        </a:rPr>
                        <a:t>      9.765.284.304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 dirty="0">
                          <a:effectLst/>
                        </a:rPr>
                        <a:t>                         -   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 dirty="0">
                          <a:effectLst/>
                        </a:rPr>
                        <a:t>        9.765.284.304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9493147"/>
                  </a:ext>
                </a:extLst>
              </a:tr>
              <a:tr h="340499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>
                          <a:effectLst/>
                        </a:rPr>
                        <a:t> Recursos de Capital 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>
                          <a:effectLst/>
                        </a:rPr>
                        <a:t>         120.000.000 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 dirty="0">
                          <a:effectLst/>
                        </a:rPr>
                        <a:t>      189.513.323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 dirty="0">
                          <a:effectLst/>
                        </a:rPr>
                        <a:t>           309.513.323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6308899"/>
                  </a:ext>
                </a:extLst>
              </a:tr>
              <a:tr h="510749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>
                          <a:effectLst/>
                        </a:rPr>
                        <a:t> Otros Recursos de Capital 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>
                          <a:effectLst/>
                        </a:rPr>
                        <a:t>                            -    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>
                          <a:effectLst/>
                        </a:rPr>
                        <a:t>      189.513.323 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 dirty="0">
                          <a:effectLst/>
                        </a:rPr>
                        <a:t>           189.513.323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7988146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56F411FC-B787-45E5-9198-9BA1269C2B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990391"/>
            <a:ext cx="5703570" cy="3861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987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A10E38F1-4899-4E15-9B7C-4B705313CDC5}"/>
              </a:ext>
            </a:extLst>
          </p:cNvPr>
          <p:cNvSpPr/>
          <p:nvPr/>
        </p:nvSpPr>
        <p:spPr>
          <a:xfrm>
            <a:off x="0" y="0"/>
            <a:ext cx="121920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34F1051-066B-4931-9909-D62BC94B04DE}"/>
              </a:ext>
            </a:extLst>
          </p:cNvPr>
          <p:cNvSpPr txBox="1"/>
          <p:nvPr/>
        </p:nvSpPr>
        <p:spPr>
          <a:xfrm>
            <a:off x="340343" y="267459"/>
            <a:ext cx="1169289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b="1" dirty="0">
                <a:solidFill>
                  <a:schemeClr val="bg1"/>
                </a:solidFill>
              </a:rPr>
              <a:t>PARTICIPACIÓN  DE LOS INGRESOS RECAUDADOS SOBRE EL TOTAL PRESUPUESTADO</a:t>
            </a:r>
            <a:endParaRPr lang="es-CO" sz="2600" b="1" dirty="0">
              <a:solidFill>
                <a:schemeClr val="bg1"/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2D23E50-DF16-4617-8DEA-66C7AE2F8442}"/>
              </a:ext>
            </a:extLst>
          </p:cNvPr>
          <p:cNvSpPr txBox="1"/>
          <p:nvPr/>
        </p:nvSpPr>
        <p:spPr>
          <a:xfrm>
            <a:off x="184579" y="5988166"/>
            <a:ext cx="15201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/>
              <a:t>*Fuente ejecución presupuestal</a:t>
            </a:r>
            <a:endParaRPr lang="es-CO" sz="800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4C9BB4E7-FBBC-4EDB-B62D-1A993622BF70}"/>
              </a:ext>
            </a:extLst>
          </p:cNvPr>
          <p:cNvSpPr txBox="1"/>
          <p:nvPr/>
        </p:nvSpPr>
        <p:spPr>
          <a:xfrm>
            <a:off x="7295974" y="4895559"/>
            <a:ext cx="4586353" cy="1200329"/>
          </a:xfrm>
          <a:prstGeom prst="rect">
            <a:avLst/>
          </a:prstGeom>
          <a:noFill/>
          <a:ln w="635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corte a 30 de junio el rubro con mayor participación sobre el total de los ingresos, es los ingresos no tributarios con un porcentaje del 42%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9ED7FC6-CB76-4E5E-96E9-094E6DBDC0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394873"/>
              </p:ext>
            </p:extLst>
          </p:nvPr>
        </p:nvGraphicFramePr>
        <p:xfrm>
          <a:off x="79856" y="1060911"/>
          <a:ext cx="7065220" cy="56292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8827">
                  <a:extLst>
                    <a:ext uri="{9D8B030D-6E8A-4147-A177-3AD203B41FA5}">
                      <a16:colId xmlns:a16="http://schemas.microsoft.com/office/drawing/2014/main" val="3588702835"/>
                    </a:ext>
                  </a:extLst>
                </a:gridCol>
                <a:gridCol w="1103825">
                  <a:extLst>
                    <a:ext uri="{9D8B030D-6E8A-4147-A177-3AD203B41FA5}">
                      <a16:colId xmlns:a16="http://schemas.microsoft.com/office/drawing/2014/main" val="2536233018"/>
                    </a:ext>
                  </a:extLst>
                </a:gridCol>
                <a:gridCol w="1382568">
                  <a:extLst>
                    <a:ext uri="{9D8B030D-6E8A-4147-A177-3AD203B41FA5}">
                      <a16:colId xmlns:a16="http://schemas.microsoft.com/office/drawing/2014/main" val="1538603021"/>
                    </a:ext>
                  </a:extLst>
                </a:gridCol>
              </a:tblGrid>
              <a:tr h="32348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u="none" strike="noStrike" dirty="0">
                          <a:effectLst/>
                        </a:rPr>
                        <a:t> Nombre 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u="none" strike="noStrike" dirty="0">
                          <a:effectLst/>
                        </a:rPr>
                        <a:t> Total Presupuesto 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u="none" strike="noStrike" dirty="0">
                          <a:effectLst/>
                        </a:rPr>
                        <a:t> Recaudos Acumulados 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5797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u="none" strike="noStrike" dirty="0">
                          <a:effectLst/>
                        </a:rPr>
                        <a:t> INGRESOS 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u="none" strike="noStrike" dirty="0">
                          <a:effectLst/>
                        </a:rPr>
                        <a:t>     39.682.593.796 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u="none" strike="noStrike">
                          <a:effectLst/>
                        </a:rPr>
                        <a:t>             18.517.204.465 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150491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u="none" strike="noStrike" dirty="0">
                          <a:effectLst/>
                        </a:rPr>
                        <a:t> INGRESOS CORRIENTES 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u="none" strike="noStrike" dirty="0">
                          <a:effectLst/>
                        </a:rPr>
                        <a:t>     39.090.174.888 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u="none" strike="noStrike">
                          <a:effectLst/>
                        </a:rPr>
                        <a:t>             17.991.516.697 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91606014"/>
                  </a:ext>
                </a:extLst>
              </a:tr>
              <a:tr h="323487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u="none" strike="noStrike" dirty="0">
                          <a:effectLst/>
                        </a:rPr>
                        <a:t>Ingresos no Tributarios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u="none" strike="noStrike" dirty="0">
                          <a:effectLst/>
                        </a:rPr>
                        <a:t>     31.162.295.442 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u="none" strike="noStrike">
                          <a:effectLst/>
                        </a:rPr>
                        <a:t>             16.613.772.697 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32555998"/>
                  </a:ext>
                </a:extLst>
              </a:tr>
              <a:tr h="323487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u="none" strike="noStrike" dirty="0">
                          <a:effectLst/>
                        </a:rPr>
                        <a:t> Acueducto 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u="none" strike="noStrike" dirty="0">
                          <a:effectLst/>
                        </a:rPr>
                        <a:t>     13.801.743.476 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u="none" strike="noStrike">
                          <a:effectLst/>
                        </a:rPr>
                        <a:t>               7.513.167.964 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63605992"/>
                  </a:ext>
                </a:extLst>
              </a:tr>
              <a:tr h="323487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u="none" strike="noStrike" dirty="0">
                          <a:effectLst/>
                        </a:rPr>
                        <a:t> Alcantarillado 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u="none" strike="noStrike" dirty="0">
                          <a:effectLst/>
                        </a:rPr>
                        <a:t>       6.784.921.512 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u="none" strike="noStrike">
                          <a:effectLst/>
                        </a:rPr>
                        <a:t>               3.765.676.036 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59769828"/>
                  </a:ext>
                </a:extLst>
              </a:tr>
              <a:tr h="323487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u="none" strike="noStrike" dirty="0">
                          <a:effectLst/>
                        </a:rPr>
                        <a:t> Servicio de Aseo 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u="none" strike="noStrike" dirty="0">
                          <a:effectLst/>
                        </a:rPr>
                        <a:t>       9.765.284.304 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u="none" strike="noStrike">
                          <a:effectLst/>
                        </a:rPr>
                        <a:t>               4.730.740.914 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49097056"/>
                  </a:ext>
                </a:extLst>
              </a:tr>
              <a:tr h="323487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effectLst/>
                        </a:rPr>
                        <a:t> Servicios Financieros y Servicios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u="none" strike="noStrike">
                          <a:effectLst/>
                        </a:rPr>
                        <a:t>          501.875.068 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u="none" strike="noStrike">
                          <a:effectLst/>
                        </a:rPr>
                        <a:t>                  378.505.344 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19599059"/>
                  </a:ext>
                </a:extLst>
              </a:tr>
              <a:tr h="323487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effectLst/>
                        </a:rPr>
                        <a:t> Servicios Prestados a las Empresas y Servicios de Producción 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u="none" strike="noStrike">
                          <a:effectLst/>
                        </a:rPr>
                        <a:t>          308.471.082 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u="none" strike="noStrike" dirty="0">
                          <a:effectLst/>
                        </a:rPr>
                        <a:t>                  224.565.177 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05600347"/>
                  </a:ext>
                </a:extLst>
              </a:tr>
              <a:tr h="323487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effectLst/>
                        </a:rPr>
                        <a:t> Servicios para la Comunidad, Sociales y Personales 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u="none" strike="noStrike">
                          <a:effectLst/>
                        </a:rPr>
                        <a:t>                                     -    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u="none" strike="noStrike" dirty="0">
                          <a:effectLst/>
                        </a:rPr>
                        <a:t>                      1.117.262 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08710588"/>
                  </a:ext>
                </a:extLst>
              </a:tr>
              <a:tr h="323487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u="none" strike="noStrike" dirty="0">
                          <a:effectLst/>
                        </a:rPr>
                        <a:t> Recursos de Capital 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u="none" strike="noStrike" dirty="0">
                          <a:effectLst/>
                        </a:rPr>
                        <a:t>          309.513.323 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u="none" strike="noStrike" dirty="0">
                          <a:effectLst/>
                        </a:rPr>
                        <a:t>                  242.782.183 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96622932"/>
                  </a:ext>
                </a:extLst>
              </a:tr>
              <a:tr h="323487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effectLst/>
                        </a:rPr>
                        <a:t> Empresas industriales y comerciales del Estado no societarias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u="none" strike="noStrike">
                          <a:effectLst/>
                        </a:rPr>
                        <a:t>          120.000.000 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u="none" strike="noStrike" dirty="0">
                          <a:effectLst/>
                        </a:rPr>
                        <a:t>                                100 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4357588"/>
                  </a:ext>
                </a:extLst>
              </a:tr>
              <a:tr h="323487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u="none" strike="noStrike" dirty="0">
                          <a:effectLst/>
                        </a:rPr>
                        <a:t> Otros Recursos de Capital 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u="none" strike="noStrike" dirty="0">
                          <a:effectLst/>
                        </a:rPr>
                        <a:t>          189.513.323 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u="none" strike="noStrike" dirty="0">
                          <a:effectLst/>
                        </a:rPr>
                        <a:t>                  242.782.083 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11155471"/>
                  </a:ext>
                </a:extLst>
              </a:tr>
              <a:tr h="323487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effectLst/>
                        </a:rPr>
                        <a:t> Fondo de Vivienda Empleados EAAA Yopal / RECURSOS PROPIOS 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u="none" strike="noStrike" dirty="0">
                          <a:effectLst/>
                        </a:rPr>
                        <a:t>          189.513.323 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u="none" strike="noStrike" dirty="0">
                          <a:effectLst/>
                        </a:rPr>
                        <a:t>                  219.136.152 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190141"/>
                  </a:ext>
                </a:extLst>
              </a:tr>
              <a:tr h="323487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u="none" strike="noStrike" dirty="0">
                          <a:effectLst/>
                        </a:rPr>
                        <a:t> Fondo  Rotatorio / RECURSOS PROPIOS 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u="none" strike="noStrike" dirty="0">
                          <a:effectLst/>
                        </a:rPr>
                        <a:t>                                     -    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u="none" strike="noStrike" dirty="0">
                          <a:effectLst/>
                        </a:rPr>
                        <a:t>                    23.645.931 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24917297"/>
                  </a:ext>
                </a:extLst>
              </a:tr>
            </a:tbl>
          </a:graphicData>
        </a:graphic>
      </p:graphicFrame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id="{CA5E67F1-9367-4DF0-9A8D-95FCA7FD9C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7210618"/>
              </p:ext>
            </p:extLst>
          </p:nvPr>
        </p:nvGraphicFramePr>
        <p:xfrm>
          <a:off x="7251400" y="1081655"/>
          <a:ext cx="4675502" cy="3660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4AFDD6DC-C9A0-4BDE-8A3B-459D6FE685DB}"/>
              </a:ext>
            </a:extLst>
          </p:cNvPr>
          <p:cNvSpPr txBox="1"/>
          <p:nvPr/>
        </p:nvSpPr>
        <p:spPr>
          <a:xfrm>
            <a:off x="7249799" y="6141604"/>
            <a:ext cx="15201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/>
              <a:t>*Fuente ejecución presupuestal</a:t>
            </a:r>
            <a:endParaRPr lang="es-CO" sz="800" dirty="0"/>
          </a:p>
        </p:txBody>
      </p:sp>
    </p:spTree>
    <p:extLst>
      <p:ext uri="{BB962C8B-B14F-4D97-AF65-F5344CB8AC3E}">
        <p14:creationId xmlns:p14="http://schemas.microsoft.com/office/powerpoint/2010/main" val="3487430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71A6EC60-858D-43C8-AD4D-7A5063262497}"/>
              </a:ext>
            </a:extLst>
          </p:cNvPr>
          <p:cNvSpPr/>
          <p:nvPr/>
        </p:nvSpPr>
        <p:spPr>
          <a:xfrm>
            <a:off x="0" y="3021330"/>
            <a:ext cx="121920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6CA399A-E190-4E97-8061-B89411792320}"/>
              </a:ext>
            </a:extLst>
          </p:cNvPr>
          <p:cNvSpPr txBox="1"/>
          <p:nvPr/>
        </p:nvSpPr>
        <p:spPr>
          <a:xfrm>
            <a:off x="2617470" y="3262640"/>
            <a:ext cx="7715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</a:rPr>
              <a:t>PRESUPUESTO DE GASTOS A 30 DE JUNIO 2022</a:t>
            </a:r>
            <a:endParaRPr lang="es-CO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796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A10E38F1-4899-4E15-9B7C-4B705313CDC5}"/>
              </a:ext>
            </a:extLst>
          </p:cNvPr>
          <p:cNvSpPr/>
          <p:nvPr/>
        </p:nvSpPr>
        <p:spPr>
          <a:xfrm>
            <a:off x="0" y="0"/>
            <a:ext cx="121920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59E5325-B97C-4F41-B74F-FFF6997B7409}"/>
              </a:ext>
            </a:extLst>
          </p:cNvPr>
          <p:cNvSpPr txBox="1"/>
          <p:nvPr/>
        </p:nvSpPr>
        <p:spPr>
          <a:xfrm>
            <a:off x="3987163" y="322600"/>
            <a:ext cx="5124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</a:rPr>
              <a:t>EJECUCIÓN DE GASTOS </a:t>
            </a:r>
            <a:endParaRPr lang="es-CO" sz="2800" b="1" dirty="0">
              <a:solidFill>
                <a:schemeClr val="bg1"/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7582B1D-8EF2-481C-930C-854408F51FAA}"/>
              </a:ext>
            </a:extLst>
          </p:cNvPr>
          <p:cNvSpPr txBox="1"/>
          <p:nvPr/>
        </p:nvSpPr>
        <p:spPr>
          <a:xfrm>
            <a:off x="358849" y="4781892"/>
            <a:ext cx="15201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/>
              <a:t>*Fuente ejecución presupuestal</a:t>
            </a:r>
            <a:endParaRPr lang="es-CO" sz="800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1E7F2E3-7704-422C-BC45-0725833E41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494779"/>
              </p:ext>
            </p:extLst>
          </p:nvPr>
        </p:nvGraphicFramePr>
        <p:xfrm>
          <a:off x="358849" y="1474289"/>
          <a:ext cx="5737151" cy="32997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0132">
                  <a:extLst>
                    <a:ext uri="{9D8B030D-6E8A-4147-A177-3AD203B41FA5}">
                      <a16:colId xmlns:a16="http://schemas.microsoft.com/office/drawing/2014/main" val="3440300839"/>
                    </a:ext>
                  </a:extLst>
                </a:gridCol>
                <a:gridCol w="1308319">
                  <a:extLst>
                    <a:ext uri="{9D8B030D-6E8A-4147-A177-3AD203B41FA5}">
                      <a16:colId xmlns:a16="http://schemas.microsoft.com/office/drawing/2014/main" val="2133014433"/>
                    </a:ext>
                  </a:extLst>
                </a:gridCol>
                <a:gridCol w="1440720">
                  <a:extLst>
                    <a:ext uri="{9D8B030D-6E8A-4147-A177-3AD203B41FA5}">
                      <a16:colId xmlns:a16="http://schemas.microsoft.com/office/drawing/2014/main" val="464063895"/>
                    </a:ext>
                  </a:extLst>
                </a:gridCol>
                <a:gridCol w="1267980">
                  <a:extLst>
                    <a:ext uri="{9D8B030D-6E8A-4147-A177-3AD203B41FA5}">
                      <a16:colId xmlns:a16="http://schemas.microsoft.com/office/drawing/2014/main" val="2809632021"/>
                    </a:ext>
                  </a:extLst>
                </a:gridCol>
              </a:tblGrid>
              <a:tr h="28098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</a:rPr>
                        <a:t> Nombre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</a:rPr>
                        <a:t> Apropiado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</a:rPr>
                        <a:t> Modificaciones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</a:rPr>
                        <a:t> Total Apropiado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8598"/>
                  </a:ext>
                </a:extLst>
              </a:tr>
              <a:tr h="549955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 dirty="0">
                          <a:effectLst/>
                        </a:rPr>
                        <a:t> GASTOS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 dirty="0">
                          <a:effectLst/>
                        </a:rPr>
                        <a:t>                        35.933.266.109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>
                          <a:effectLst/>
                        </a:rPr>
                        <a:t>                 3.749.327.687 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>
                          <a:effectLst/>
                        </a:rPr>
                        <a:t>          39.682.593.796 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08567713"/>
                  </a:ext>
                </a:extLst>
              </a:tr>
              <a:tr h="549955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>
                          <a:effectLst/>
                        </a:rPr>
                        <a:t> FUNCIONAMIENTO 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 dirty="0">
                          <a:effectLst/>
                        </a:rPr>
                        <a:t>                        21.214.233.481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 dirty="0">
                          <a:effectLst/>
                        </a:rPr>
                        <a:t>-                1.981.617.589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>
                          <a:effectLst/>
                        </a:rPr>
                        <a:t>          19.232.615.892 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28761180"/>
                  </a:ext>
                </a:extLst>
              </a:tr>
              <a:tr h="81892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</a:rPr>
                        <a:t> Gastos de comercialización y producción 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 dirty="0">
                          <a:effectLst/>
                        </a:rPr>
                        <a:t>                          7.610.712.628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 dirty="0">
                          <a:effectLst/>
                        </a:rPr>
                        <a:t>-                   600.000.000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>
                          <a:effectLst/>
                        </a:rPr>
                        <a:t>            7.010.712.628 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0395229"/>
                  </a:ext>
                </a:extLst>
              </a:tr>
              <a:tr h="549955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>
                          <a:effectLst/>
                        </a:rPr>
                        <a:t> INVERSIÓN 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>
                          <a:effectLst/>
                        </a:rPr>
                        <a:t>                          7.108.320.000 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 dirty="0">
                          <a:effectLst/>
                        </a:rPr>
                        <a:t>-                3.100.000.000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 dirty="0">
                          <a:effectLst/>
                        </a:rPr>
                        <a:t>            4.008.320.000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32384962"/>
                  </a:ext>
                </a:extLst>
              </a:tr>
              <a:tr h="549955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>
                          <a:effectLst/>
                        </a:rPr>
                        <a:t> CUENTAS POR PAGAR 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>
                          <a:effectLst/>
                        </a:rPr>
                        <a:t>                                -    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 dirty="0">
                          <a:effectLst/>
                        </a:rPr>
                        <a:t>                 9.430.945.276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u="none" strike="noStrike" dirty="0">
                          <a:effectLst/>
                        </a:rPr>
                        <a:t>            9.430.945.276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8940602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9DD533AA-A82D-4E0F-AC0A-7CB304963C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6030" y="1474290"/>
            <a:ext cx="5637121" cy="3299730"/>
          </a:xfrm>
          <a:prstGeom prst="rect">
            <a:avLst/>
          </a:prstGeom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4100A06A-1D19-44C0-A745-7D295D81D51B}"/>
              </a:ext>
            </a:extLst>
          </p:cNvPr>
          <p:cNvSpPr txBox="1"/>
          <p:nvPr/>
        </p:nvSpPr>
        <p:spPr>
          <a:xfrm>
            <a:off x="2264734" y="5220653"/>
            <a:ext cx="7879867" cy="1200329"/>
          </a:xfrm>
          <a:prstGeom prst="rect">
            <a:avLst/>
          </a:prstGeom>
          <a:noFill/>
          <a:ln w="635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la Vigencia Fiscal 2022 se estableció un presupuesto inicial de gastos por valor de  $35.933.266109 millones,  a junio 30  se realizaron modificaciones por valor de  $3.749.327.687 millones, resultando un presupuesto definitivo de $39.682.593.796 millones de pesos. </a:t>
            </a:r>
          </a:p>
        </p:txBody>
      </p:sp>
    </p:spTree>
    <p:extLst>
      <p:ext uri="{BB962C8B-B14F-4D97-AF65-F5344CB8AC3E}">
        <p14:creationId xmlns:p14="http://schemas.microsoft.com/office/powerpoint/2010/main" val="540277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A10E38F1-4899-4E15-9B7C-4B705313CDC5}"/>
              </a:ext>
            </a:extLst>
          </p:cNvPr>
          <p:cNvSpPr/>
          <p:nvPr/>
        </p:nvSpPr>
        <p:spPr>
          <a:xfrm>
            <a:off x="0" y="0"/>
            <a:ext cx="121920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7D990C1-94DF-4732-8AE9-FCA05AF919A0}"/>
              </a:ext>
            </a:extLst>
          </p:cNvPr>
          <p:cNvSpPr txBox="1"/>
          <p:nvPr/>
        </p:nvSpPr>
        <p:spPr>
          <a:xfrm>
            <a:off x="877983" y="241310"/>
            <a:ext cx="10738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</a:rPr>
              <a:t>PARTICIPACIÓN DE GASTOS SOBRE EL TOTAL DEL PPTO DE GASTOS</a:t>
            </a:r>
            <a:endParaRPr lang="es-CO" sz="2800" b="1" dirty="0">
              <a:solidFill>
                <a:schemeClr val="bg1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6A13155A-9E1A-4311-B3D1-FFE392621501}"/>
              </a:ext>
            </a:extLst>
          </p:cNvPr>
          <p:cNvSpPr txBox="1"/>
          <p:nvPr/>
        </p:nvSpPr>
        <p:spPr>
          <a:xfrm>
            <a:off x="223283" y="5665286"/>
            <a:ext cx="15201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/>
              <a:t>*Fuente ejecución presupuestal</a:t>
            </a:r>
            <a:endParaRPr lang="es-CO" sz="80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DED853A-8F57-42D4-AFAD-4DFC6D96B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102096"/>
              </p:ext>
            </p:extLst>
          </p:nvPr>
        </p:nvGraphicFramePr>
        <p:xfrm>
          <a:off x="223283" y="1220568"/>
          <a:ext cx="6453963" cy="4444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6702">
                  <a:extLst>
                    <a:ext uri="{9D8B030D-6E8A-4147-A177-3AD203B41FA5}">
                      <a16:colId xmlns:a16="http://schemas.microsoft.com/office/drawing/2014/main" val="2416822847"/>
                    </a:ext>
                  </a:extLst>
                </a:gridCol>
                <a:gridCol w="1194004">
                  <a:extLst>
                    <a:ext uri="{9D8B030D-6E8A-4147-A177-3AD203B41FA5}">
                      <a16:colId xmlns:a16="http://schemas.microsoft.com/office/drawing/2014/main" val="1120012229"/>
                    </a:ext>
                  </a:extLst>
                </a:gridCol>
                <a:gridCol w="1082551">
                  <a:extLst>
                    <a:ext uri="{9D8B030D-6E8A-4147-A177-3AD203B41FA5}">
                      <a16:colId xmlns:a16="http://schemas.microsoft.com/office/drawing/2014/main" val="777547802"/>
                    </a:ext>
                  </a:extLst>
                </a:gridCol>
                <a:gridCol w="1187801">
                  <a:extLst>
                    <a:ext uri="{9D8B030D-6E8A-4147-A177-3AD203B41FA5}">
                      <a16:colId xmlns:a16="http://schemas.microsoft.com/office/drawing/2014/main" val="1118534667"/>
                    </a:ext>
                  </a:extLst>
                </a:gridCol>
                <a:gridCol w="1232905">
                  <a:extLst>
                    <a:ext uri="{9D8B030D-6E8A-4147-A177-3AD203B41FA5}">
                      <a16:colId xmlns:a16="http://schemas.microsoft.com/office/drawing/2014/main" val="1881574201"/>
                    </a:ext>
                  </a:extLst>
                </a:gridCol>
              </a:tblGrid>
              <a:tr h="39309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1" u="none" strike="noStrike" dirty="0">
                          <a:effectLst/>
                        </a:rPr>
                        <a:t> NOMBRE </a:t>
                      </a:r>
                      <a:endParaRPr lang="es-CO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1" u="none" strike="noStrike" dirty="0">
                          <a:effectLst/>
                        </a:rPr>
                        <a:t> TOTAL APROPIADO </a:t>
                      </a:r>
                      <a:endParaRPr lang="es-CO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300" b="1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es-CO" sz="1300" b="1" u="none" strike="noStrike" dirty="0">
                          <a:effectLst/>
                        </a:rPr>
                        <a:t> COMP ACUM</a:t>
                      </a:r>
                    </a:p>
                    <a:p>
                      <a:pPr algn="ctr" fontAlgn="ctr"/>
                      <a:endParaRPr lang="es-CO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1" u="none" strike="noStrike" dirty="0">
                          <a:effectLst/>
                        </a:rPr>
                        <a:t> PAGOS ACUMULADOS </a:t>
                      </a:r>
                      <a:endParaRPr lang="es-CO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1" u="none" strike="noStrike" dirty="0">
                          <a:effectLst/>
                        </a:rPr>
                        <a:t> CTAS POR PAGAR </a:t>
                      </a:r>
                      <a:endParaRPr lang="es-CO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222239"/>
                  </a:ext>
                </a:extLst>
              </a:tr>
              <a:tr h="76816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300" u="none" strike="noStrike" dirty="0">
                          <a:effectLst/>
                        </a:rPr>
                        <a:t> GASTOS </a:t>
                      </a:r>
                      <a:endParaRPr lang="es-CO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300" u="none" strike="noStrike">
                          <a:effectLst/>
                        </a:rPr>
                        <a:t>  39.682.593.796 </a:t>
                      </a:r>
                      <a:endParaRPr lang="es-CO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300" u="none" strike="noStrike">
                          <a:effectLst/>
                        </a:rPr>
                        <a:t>    28.675.435.693 </a:t>
                      </a:r>
                      <a:endParaRPr lang="es-CO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300" u="none" strike="noStrike">
                          <a:effectLst/>
                        </a:rPr>
                        <a:t>       15.107.442.458 </a:t>
                      </a:r>
                      <a:endParaRPr lang="es-CO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300" u="none" strike="noStrike">
                          <a:effectLst/>
                        </a:rPr>
                        <a:t>        13.567.993.235 </a:t>
                      </a:r>
                      <a:endParaRPr lang="es-CO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455729"/>
                  </a:ext>
                </a:extLst>
              </a:tr>
              <a:tr h="76816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300" u="none" strike="noStrike" dirty="0">
                          <a:effectLst/>
                        </a:rPr>
                        <a:t> FUNCIONAMIENTO 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300" u="none" strike="noStrike" dirty="0">
                          <a:effectLst/>
                        </a:rPr>
                        <a:t>  19.232.615.892 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300" u="none" strike="noStrike" dirty="0">
                          <a:effectLst/>
                        </a:rPr>
                        <a:t>    13.840.396.608 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300" u="none" strike="noStrike">
                          <a:effectLst/>
                        </a:rPr>
                        <a:t>         8.757.886.692 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300" u="none" strike="noStrike" dirty="0">
                          <a:effectLst/>
                        </a:rPr>
                        <a:t>          5.082.509.916 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6074622"/>
                  </a:ext>
                </a:extLst>
              </a:tr>
              <a:tr h="76816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300" u="none" strike="noStrike" dirty="0">
                          <a:effectLst/>
                        </a:rPr>
                        <a:t> Gastos de comercialización y producción </a:t>
                      </a:r>
                      <a:endParaRPr lang="es-E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300" u="none" strike="noStrike" dirty="0">
                          <a:effectLst/>
                        </a:rPr>
                        <a:t>    7.010.712.628 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300" u="none" strike="noStrike" dirty="0">
                          <a:effectLst/>
                        </a:rPr>
                        <a:t>      4.079.378.072 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300" u="none" strike="noStrike" dirty="0">
                          <a:effectLst/>
                        </a:rPr>
                        <a:t>         2.055.313.360 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300" u="none" strike="noStrike">
                          <a:effectLst/>
                        </a:rPr>
                        <a:t>          2.024.064.712 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2852401"/>
                  </a:ext>
                </a:extLst>
              </a:tr>
              <a:tr h="76816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300" u="none" strike="noStrike" dirty="0">
                          <a:effectLst/>
                        </a:rPr>
                        <a:t> INVERSIÓN 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300" u="none" strike="noStrike">
                          <a:effectLst/>
                        </a:rPr>
                        <a:t>           4.008.320 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300" u="none" strike="noStrike">
                          <a:effectLst/>
                        </a:rPr>
                        <a:t>      1.329.620.914 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300" u="none" strike="noStrike" dirty="0">
                          <a:effectLst/>
                        </a:rPr>
                        <a:t>            254.879.608 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300" u="none" strike="noStrike" dirty="0">
                          <a:effectLst/>
                        </a:rPr>
                        <a:t>          1.074.741.306 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2168148"/>
                  </a:ext>
                </a:extLst>
              </a:tr>
              <a:tr h="76816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300" u="none" strike="noStrike" dirty="0">
                          <a:effectLst/>
                        </a:rPr>
                        <a:t> CUENTAS POR PAGAR 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300" u="none" strike="noStrike" dirty="0">
                          <a:effectLst/>
                        </a:rPr>
                        <a:t>    9.430.945.276 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300" u="none" strike="noStrike">
                          <a:effectLst/>
                        </a:rPr>
                        <a:t>      9.426.040.099 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300" u="none" strike="noStrike">
                          <a:effectLst/>
                        </a:rPr>
                        <a:t>         4.039.362.798 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300" u="none" strike="noStrike" dirty="0">
                          <a:effectLst/>
                        </a:rPr>
                        <a:t>          5.386.677.301 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30981703"/>
                  </a:ext>
                </a:extLst>
              </a:tr>
            </a:tbl>
          </a:graphicData>
        </a:graphic>
      </p:graphicFrame>
      <p:graphicFrame>
        <p:nvGraphicFramePr>
          <p:cNvPr id="19" name="Gráfico 18">
            <a:extLst>
              <a:ext uri="{FF2B5EF4-FFF2-40B4-BE49-F238E27FC236}">
                <a16:creationId xmlns:a16="http://schemas.microsoft.com/office/drawing/2014/main" id="{65518EA9-E01F-4F71-9BFE-4434BE242E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0796223"/>
              </p:ext>
            </p:extLst>
          </p:nvPr>
        </p:nvGraphicFramePr>
        <p:xfrm>
          <a:off x="6857999" y="1220567"/>
          <a:ext cx="4965405" cy="4444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CuadroTexto 19">
            <a:extLst>
              <a:ext uri="{FF2B5EF4-FFF2-40B4-BE49-F238E27FC236}">
                <a16:creationId xmlns:a16="http://schemas.microsoft.com/office/drawing/2014/main" id="{1545DF07-ED98-4086-B828-868DC4E45B30}"/>
              </a:ext>
            </a:extLst>
          </p:cNvPr>
          <p:cNvSpPr txBox="1"/>
          <p:nvPr/>
        </p:nvSpPr>
        <p:spPr>
          <a:xfrm>
            <a:off x="223283" y="6001137"/>
            <a:ext cx="11745434" cy="615553"/>
          </a:xfrm>
          <a:prstGeom prst="rect">
            <a:avLst/>
          </a:prstGeom>
          <a:noFill/>
          <a:ln w="635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700" b="1" dirty="0"/>
              <a:t>Se puede evidenciar que el rubro de mayor participación sobre el presupuesto total de gastos, son los gastos de funcionamiento, seguido de las cuentas por pagar, y los gastos de Operación, el rubro con menor participación es gastos de inversión.</a:t>
            </a:r>
          </a:p>
        </p:txBody>
      </p:sp>
    </p:spTree>
    <p:extLst>
      <p:ext uri="{BB962C8B-B14F-4D97-AF65-F5344CB8AC3E}">
        <p14:creationId xmlns:p14="http://schemas.microsoft.com/office/powerpoint/2010/main" val="23339933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4149</TotalTime>
  <Words>583</Words>
  <Application>Microsoft Office PowerPoint</Application>
  <PresentationFormat>Panorámica</PresentationFormat>
  <Paragraphs>158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Hernan Orlando HB. Bolivar Vargs</dc:creator>
  <cp:lastModifiedBy>Hernan Orlando HB. Bolivar Vargs</cp:lastModifiedBy>
  <cp:revision>19</cp:revision>
  <cp:lastPrinted>2021-09-01T12:42:37Z</cp:lastPrinted>
  <dcterms:created xsi:type="dcterms:W3CDTF">2021-08-31T14:30:19Z</dcterms:created>
  <dcterms:modified xsi:type="dcterms:W3CDTF">2022-10-16T16:25:31Z</dcterms:modified>
</cp:coreProperties>
</file>