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8" r:id="rId3"/>
    <p:sldId id="275" r:id="rId4"/>
    <p:sldId id="278" r:id="rId5"/>
    <p:sldId id="279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77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dirty="0">
                <a:solidFill>
                  <a:schemeClr val="tx1"/>
                </a:solidFill>
              </a:rPr>
              <a:t>GASTOS</a:t>
            </a:r>
            <a:r>
              <a:rPr lang="es-CO" baseline="0" dirty="0">
                <a:solidFill>
                  <a:schemeClr val="tx1"/>
                </a:solidFill>
              </a:rPr>
              <a:t> 2024</a:t>
            </a:r>
            <a:endParaRPr lang="es-CO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C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2"/>
              <c:layout>
                <c:manualLayout>
                  <c:x val="-6.9010709524897901E-17"/>
                  <c:y val="0.1040031577342354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7F2-4DAB-B8D1-9C72C182E0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Hoja1!$E$6:$F$11</c:f>
              <c:multiLvlStrCache>
                <c:ptCount val="6"/>
                <c:lvl>
                  <c:pt idx="0">
                    <c:v>71,775.40</c:v>
                  </c:pt>
                  <c:pt idx="1">
                    <c:v>16,970.24</c:v>
                  </c:pt>
                  <c:pt idx="2">
                    <c:v>23,532.19</c:v>
                  </c:pt>
                  <c:pt idx="3">
                    <c:v>26,838.38</c:v>
                  </c:pt>
                  <c:pt idx="4">
                    <c:v>3,735.74</c:v>
                  </c:pt>
                  <c:pt idx="5">
                    <c:v>698.82</c:v>
                  </c:pt>
                </c:lvl>
                <c:lvl>
                  <c:pt idx="0">
                    <c:v>GASTOS</c:v>
                  </c:pt>
                  <c:pt idx="1">
                    <c:v>FUNCIONAMIENTO</c:v>
                  </c:pt>
                  <c:pt idx="2">
                    <c:v>INVERSIÓN</c:v>
                  </c:pt>
                  <c:pt idx="3">
                    <c:v>GASTOS DE OPERACIÓN COMERCIAL</c:v>
                  </c:pt>
                  <c:pt idx="4">
                    <c:v>CUENTAS POR PAGAR RECURSOS PROPIOS</c:v>
                  </c:pt>
                  <c:pt idx="5">
                    <c:v>CUENTAS POR PAGAR GASTOS DE FUNCIONAMIENTO</c:v>
                  </c:pt>
                </c:lvl>
              </c:multiLvlStrCache>
            </c:multiLvlStrRef>
          </c:cat>
          <c:val>
            <c:numRef>
              <c:f>Hoja1!$G$6:$G$11</c:f>
              <c:numCache>
                <c:formatCode>0%</c:formatCode>
                <c:ptCount val="6"/>
                <c:pt idx="0">
                  <c:v>0.68</c:v>
                </c:pt>
                <c:pt idx="1">
                  <c:v>0.93</c:v>
                </c:pt>
                <c:pt idx="2">
                  <c:v>0.17</c:v>
                </c:pt>
                <c:pt idx="3">
                  <c:v>0.9</c:v>
                </c:pt>
                <c:pt idx="4">
                  <c:v>1</c:v>
                </c:pt>
                <c:pt idx="5">
                  <c:v>0.98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F2-4DAB-B8D1-9C72C182E08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831587327"/>
        <c:axId val="1831589247"/>
      </c:barChart>
      <c:catAx>
        <c:axId val="18315873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831589247"/>
        <c:crosses val="autoZero"/>
        <c:auto val="1"/>
        <c:lblAlgn val="ctr"/>
        <c:lblOffset val="100"/>
        <c:noMultiLvlLbl val="0"/>
      </c:catAx>
      <c:valAx>
        <c:axId val="18315892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8315873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ysClr val="windowText" lastClr="000000"/>
      </a:solidFill>
    </a:ln>
    <a:effectLst/>
  </c:spPr>
  <c:txPr>
    <a:bodyPr/>
    <a:lstStyle/>
    <a:p>
      <a:pPr>
        <a:defRPr/>
      </a:pPr>
      <a:endParaRPr lang="es-CO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s-CO" sz="1800" b="1">
                <a:solidFill>
                  <a:schemeClr val="tx1"/>
                </a:solidFill>
              </a:rPr>
              <a:t>RECAUDO POR SERVICIO VIGENCIA 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'GRAFICA X SERVICIO '!$B$3</c:f>
              <c:strCache>
                <c:ptCount val="1"/>
                <c:pt idx="0">
                  <c:v>ACUEDUCTO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'GRAFICA X SERVICIO '!$F$2:$P$2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'GRAFICA X SERVICIO '!$F$3:$P$3</c:f>
              <c:numCache>
                <c:formatCode>#,##0</c:formatCode>
                <c:ptCount val="11"/>
                <c:pt idx="0">
                  <c:v>1559.6119570000001</c:v>
                </c:pt>
                <c:pt idx="1">
                  <c:v>1572.14103368</c:v>
                </c:pt>
                <c:pt idx="2">
                  <c:v>1492.57375101</c:v>
                </c:pt>
                <c:pt idx="3">
                  <c:v>1476.8804899100001</c:v>
                </c:pt>
                <c:pt idx="4">
                  <c:v>1709.5021828599999</c:v>
                </c:pt>
                <c:pt idx="5">
                  <c:v>1455.4882980299999</c:v>
                </c:pt>
                <c:pt idx="6">
                  <c:v>1617.2798971700001</c:v>
                </c:pt>
                <c:pt idx="7">
                  <c:v>1658.2106432</c:v>
                </c:pt>
                <c:pt idx="8">
                  <c:v>1549.4493538799998</c:v>
                </c:pt>
                <c:pt idx="9">
                  <c:v>1768.1098870000003</c:v>
                </c:pt>
                <c:pt idx="10">
                  <c:v>1706.3741701900001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82-49C0-AA78-BC8FFD7B4395}"/>
            </c:ext>
          </c:extLst>
        </c:ser>
        <c:ser>
          <c:idx val="1"/>
          <c:order val="1"/>
          <c:tx>
            <c:strRef>
              <c:f>'GRAFICA X SERVICIO '!$B$4</c:f>
              <c:strCache>
                <c:ptCount val="1"/>
                <c:pt idx="0">
                  <c:v>ALCANTARILLADO</c:v>
                </c:pt>
              </c:strCache>
            </c:strRef>
          </c:tx>
          <c:spPr>
            <a:solidFill>
              <a:sysClr val="window" lastClr="FFFFFF">
                <a:lumMod val="50000"/>
              </a:sysClr>
            </a:solidFill>
            <a:ln>
              <a:noFill/>
            </a:ln>
            <a:effectLst/>
          </c:spPr>
          <c:invertIfNegative val="0"/>
          <c:cat>
            <c:strRef>
              <c:f>'GRAFICA X SERVICIO '!$F$2:$P$2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'GRAFICA X SERVICIO '!$F$4:$P$4</c:f>
              <c:numCache>
                <c:formatCode>#,##0</c:formatCode>
                <c:ptCount val="11"/>
                <c:pt idx="0">
                  <c:v>785.52125601</c:v>
                </c:pt>
                <c:pt idx="1">
                  <c:v>842.46687386999997</c:v>
                </c:pt>
                <c:pt idx="2">
                  <c:v>769.8123589999999</c:v>
                </c:pt>
                <c:pt idx="3">
                  <c:v>774.45366264000006</c:v>
                </c:pt>
                <c:pt idx="4">
                  <c:v>870.44812607999995</c:v>
                </c:pt>
                <c:pt idx="5">
                  <c:v>695.39912028999993</c:v>
                </c:pt>
                <c:pt idx="6">
                  <c:v>738.1355418899999</c:v>
                </c:pt>
                <c:pt idx="7">
                  <c:v>758.15488319999997</c:v>
                </c:pt>
                <c:pt idx="8">
                  <c:v>780.23853600000007</c:v>
                </c:pt>
                <c:pt idx="9">
                  <c:v>797.54052079999997</c:v>
                </c:pt>
                <c:pt idx="10">
                  <c:v>794.83248710999999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82-49C0-AA78-BC8FFD7B4395}"/>
            </c:ext>
          </c:extLst>
        </c:ser>
        <c:ser>
          <c:idx val="2"/>
          <c:order val="2"/>
          <c:tx>
            <c:strRef>
              <c:f>'GRAFICA X SERVICIO '!$B$5</c:f>
              <c:strCache>
                <c:ptCount val="1"/>
                <c:pt idx="0">
                  <c:v>ASEO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'GRAFICA X SERVICIO '!$F$2:$P$2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'GRAFICA X SERVICIO '!$F$5:$P$5</c:f>
              <c:numCache>
                <c:formatCode>#,##0</c:formatCode>
                <c:ptCount val="11"/>
                <c:pt idx="0">
                  <c:v>950.9568135899998</c:v>
                </c:pt>
                <c:pt idx="1">
                  <c:v>1051.75441598</c:v>
                </c:pt>
                <c:pt idx="2">
                  <c:v>1056.4062182600001</c:v>
                </c:pt>
                <c:pt idx="3">
                  <c:v>814.55240536000008</c:v>
                </c:pt>
                <c:pt idx="4">
                  <c:v>1039.7041821900002</c:v>
                </c:pt>
                <c:pt idx="5">
                  <c:v>1001.6814221199998</c:v>
                </c:pt>
                <c:pt idx="6">
                  <c:v>976.07740686999978</c:v>
                </c:pt>
                <c:pt idx="7">
                  <c:v>1046.1580002600001</c:v>
                </c:pt>
                <c:pt idx="8">
                  <c:v>927.58215151999991</c:v>
                </c:pt>
                <c:pt idx="9">
                  <c:v>1030.6980455400001</c:v>
                </c:pt>
                <c:pt idx="10">
                  <c:v>902.41118110000014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C82-49C0-AA78-BC8FFD7B43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55370783"/>
        <c:axId val="455371263"/>
      </c:barChart>
      <c:catAx>
        <c:axId val="4553707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55371263"/>
        <c:crosses val="autoZero"/>
        <c:auto val="1"/>
        <c:lblAlgn val="ctr"/>
        <c:lblOffset val="100"/>
        <c:noMultiLvlLbl val="0"/>
      </c:catAx>
      <c:valAx>
        <c:axId val="4553712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5537078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ysClr val="windowText" lastClr="000000"/>
      </a:solidFill>
      <a:prstDash val="solid"/>
    </a:ln>
    <a:effectLst/>
  </c:spPr>
  <c:txPr>
    <a:bodyPr/>
    <a:lstStyle/>
    <a:p>
      <a:pPr>
        <a:defRPr/>
      </a:pPr>
      <a:endParaRPr lang="es-CO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866F2F-D658-9033-A9A6-427C37C9E7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2734EDA-0BFC-A316-30FC-C1AE84EFE5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57A5F5-0F87-EA71-A473-67F273041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76D0D-86A3-4200-8516-4BE31B46BA00}" type="datetimeFigureOut">
              <a:rPr lang="es-CO" smtClean="0"/>
              <a:t>8/05/2025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4E807C-C542-B25D-0E5C-774544081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9163B26-B490-FD8B-84AD-928391B7B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6AC00-6C5E-4AAC-9FA0-25C80105BF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72033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F5A4CA-EC3F-A36D-3420-4B8FE6697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DD423A8-8EB8-F467-48FD-A43F645FFA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3D71F3-6328-1BC3-F1F3-DE2F3E695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76D0D-86A3-4200-8516-4BE31B46BA00}" type="datetimeFigureOut">
              <a:rPr lang="es-CO" smtClean="0"/>
              <a:t>8/05/2025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13FA4D-2F6C-5B19-D205-80B65C1A0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098CBC-711E-3064-B61B-8AA47CF4D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6AC00-6C5E-4AAC-9FA0-25C80105BF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99555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34105C8-0C48-AF62-3A64-C238C626F7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8080E6E-D4C9-1EFD-4A9D-BF73DF4B76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54C80D-41F8-8DF5-8BAB-19D76063D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76D0D-86A3-4200-8516-4BE31B46BA00}" type="datetimeFigureOut">
              <a:rPr lang="es-CO" smtClean="0"/>
              <a:t>8/05/2025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9BDEA68-C5F9-8074-5652-719EBBD46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A2DE15-D1D7-F49B-8E9F-C9EEF74B7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6AC00-6C5E-4AAC-9FA0-25C80105BF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51347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6F08A7-B4C7-2BAB-0582-D862CBE45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1BDCE41-20C9-067B-CA87-FF9EAE6B4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DE3E31-EB07-8579-DAD3-71F49CB87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76D0D-86A3-4200-8516-4BE31B46BA00}" type="datetimeFigureOut">
              <a:rPr lang="es-CO" smtClean="0"/>
              <a:t>8/05/2025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740BBA-6E68-E316-3757-665822BBE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EE88E5-68FF-329B-2210-EACE25ADD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6AC00-6C5E-4AAC-9FA0-25C80105BF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13944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1F6AD5-D20B-35A0-AEFA-B77F7BBD8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CD2FD2-4EB5-BE5B-28BE-70C6FA6277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FFCCB6-28B5-BC6E-81AB-BF263BBD8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76D0D-86A3-4200-8516-4BE31B46BA00}" type="datetimeFigureOut">
              <a:rPr lang="es-CO" smtClean="0"/>
              <a:t>8/05/2025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0CD98E-C4D7-6FCE-82AF-0E5B6C75A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AA4F75-B31B-9808-88C7-B86E55D5E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6AC00-6C5E-4AAC-9FA0-25C80105BF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8176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D1DE47-583A-E416-5557-95535F491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2A22277-0862-3420-FC82-83261D5970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5A5BE7E-5032-2615-D6B6-3CD722FE72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98BB83B-403C-DE92-3BBA-971487461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76D0D-86A3-4200-8516-4BE31B46BA00}" type="datetimeFigureOut">
              <a:rPr lang="es-CO" smtClean="0"/>
              <a:t>8/05/2025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B74B79B-56C9-B1C5-F651-DEAC88F54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84535EB-AAF6-4504-8827-D9C20A7A7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6AC00-6C5E-4AAC-9FA0-25C80105BF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48161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E5720D-9D24-805B-8EE7-5E43AF718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8EC541A-B0C1-4369-7F37-C4A1612AB5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F32A9DE-43F3-40ED-29A5-2AD035E918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E6A8FD3-95C3-D300-7AA7-579263B7F3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6893B88-6074-3BBA-1083-DE5EC8F9F0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0C54B8D-CCD7-8791-4901-FFFFC30C9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76D0D-86A3-4200-8516-4BE31B46BA00}" type="datetimeFigureOut">
              <a:rPr lang="es-CO" smtClean="0"/>
              <a:t>8/05/2025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A08A493-0394-2E17-7A85-00F69400E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B387166-7A46-5C81-8893-885F37B57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6AC00-6C5E-4AAC-9FA0-25C80105BF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83241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F1DFBD-97FD-F369-FDD1-D5B4F3199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8D4B138-8E7F-B89C-E667-669972299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76D0D-86A3-4200-8516-4BE31B46BA00}" type="datetimeFigureOut">
              <a:rPr lang="es-CO" smtClean="0"/>
              <a:t>8/05/2025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DAA595B-5384-ED50-23CB-E905E8F66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1716187-CD79-B6AA-5B68-A0ABDD80F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6AC00-6C5E-4AAC-9FA0-25C80105BF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65576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494FC90-9A0E-6CB5-EF01-11405CAA1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76D0D-86A3-4200-8516-4BE31B46BA00}" type="datetimeFigureOut">
              <a:rPr lang="es-CO" smtClean="0"/>
              <a:t>8/05/2025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B727150-970B-E449-C772-D88E3BC23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18450B1-082B-B51E-8849-ABE7BC34F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6AC00-6C5E-4AAC-9FA0-25C80105BF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708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92240A-2295-F137-0979-E2D65E350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FE639B-ECF2-388C-17A5-BA8D8EFCD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12911AD-AE63-836F-B733-714B7DF3B0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5E2FF7B-DE17-F5CB-F1E0-13D965318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76D0D-86A3-4200-8516-4BE31B46BA00}" type="datetimeFigureOut">
              <a:rPr lang="es-CO" smtClean="0"/>
              <a:t>8/05/2025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022B081-20D4-DB82-BAEA-B78D87A82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BEA75BC-0E1C-82E0-4A30-9BE0F9A00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6AC00-6C5E-4AAC-9FA0-25C80105BF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98233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BB2A87-14B2-41C9-C7C3-91C8DF21F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EC8EFF1-AB66-F19D-46D5-3B82D343C9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B87A90-34E2-067F-0D16-F0D2D1F89A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CEC7C07-F4F7-5A37-C4C3-5987FBECC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76D0D-86A3-4200-8516-4BE31B46BA00}" type="datetimeFigureOut">
              <a:rPr lang="es-CO" smtClean="0"/>
              <a:t>8/05/2025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B6D36F2-7C71-E5C7-FC59-9037EDDDA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D206307-5E4E-9E62-3DCF-5C5BEF23A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6AC00-6C5E-4AAC-9FA0-25C80105BF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1322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ECF36EA-6E40-21B9-CDBA-68CF64244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332600C-E39C-437C-33D5-7AA26B3680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6443A78-DF4F-71B7-587D-2CD2C01E9B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76D0D-86A3-4200-8516-4BE31B46BA00}" type="datetimeFigureOut">
              <a:rPr lang="es-CO" smtClean="0"/>
              <a:t>8/05/2025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6C4429-FF04-5579-4616-53D20B03AD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7C6C65-185E-A568-BF26-571FDD834D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6AC00-6C5E-4AAC-9FA0-25C80105BF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25377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71A6EC60-858D-43C8-AD4D-7A5063262497}"/>
              </a:ext>
            </a:extLst>
          </p:cNvPr>
          <p:cNvSpPr/>
          <p:nvPr/>
        </p:nvSpPr>
        <p:spPr>
          <a:xfrm>
            <a:off x="0" y="3021330"/>
            <a:ext cx="12192000" cy="1005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6CA399A-E190-4E97-8061-B89411792320}"/>
              </a:ext>
            </a:extLst>
          </p:cNvPr>
          <p:cNvSpPr txBox="1"/>
          <p:nvPr/>
        </p:nvSpPr>
        <p:spPr>
          <a:xfrm>
            <a:off x="2757246" y="3262640"/>
            <a:ext cx="83656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INFORME DE PRESUPUESTO VIGENCIA 2024</a:t>
            </a:r>
            <a:endParaRPr kumimoji="0" lang="es-CO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5644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A10E38F1-4899-4E15-9B7C-4B705313CDC5}"/>
              </a:ext>
            </a:extLst>
          </p:cNvPr>
          <p:cNvSpPr/>
          <p:nvPr/>
        </p:nvSpPr>
        <p:spPr>
          <a:xfrm>
            <a:off x="0" y="-215444"/>
            <a:ext cx="12192000" cy="1005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34F1051-066B-4931-9909-D62BC94B04DE}"/>
              </a:ext>
            </a:extLst>
          </p:cNvPr>
          <p:cNvSpPr txBox="1"/>
          <p:nvPr/>
        </p:nvSpPr>
        <p:spPr>
          <a:xfrm>
            <a:off x="2115880" y="91444"/>
            <a:ext cx="8028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800" b="1" dirty="0">
                <a:solidFill>
                  <a:prstClr val="white"/>
                </a:solidFill>
                <a:latin typeface="Calibri" panose="020F0502020204030204"/>
              </a:rPr>
              <a:t>GASTOS</a:t>
            </a: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RECURSOS PROPIOS DICIEMBRE 2024</a:t>
            </a:r>
            <a:endParaRPr kumimoji="0" lang="es-CO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4517D4D0-1F55-4460-8C50-EB1F6E15FE86}"/>
              </a:ext>
            </a:extLst>
          </p:cNvPr>
          <p:cNvSpPr txBox="1"/>
          <p:nvPr/>
        </p:nvSpPr>
        <p:spPr>
          <a:xfrm>
            <a:off x="550534" y="6241675"/>
            <a:ext cx="32651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*Fuente oficina de presupuesto con corte a 30 de noviembre </a:t>
            </a:r>
            <a:endParaRPr kumimoji="0" lang="es-CO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ubtítulo 5">
            <a:extLst>
              <a:ext uri="{FF2B5EF4-FFF2-40B4-BE49-F238E27FC236}">
                <a16:creationId xmlns:a16="http://schemas.microsoft.com/office/drawing/2014/main" id="{54758E7C-753F-4EF1-B154-2C8F69B131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92595" y="4102961"/>
            <a:ext cx="3835696" cy="1657755"/>
          </a:xfrm>
          <a:ln>
            <a:solidFill>
              <a:schemeClr val="tx1"/>
            </a:solidFill>
            <a:prstDash val="lgDashDotDot"/>
          </a:ln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s-ES" dirty="0"/>
              <a:t>La Empresa de Acueducto, Alcantarillado y Aseo de Yopal EICE – ESP para el cierre de la vigencia fiscal 2024, termino con un presupuesto de ingresos y gastos de recursos propios por la suma de $71.775.402.911.</a:t>
            </a:r>
            <a:endParaRPr lang="es-CO" dirty="0"/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C86C59C9-D3F5-9351-058A-8BE13079FE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284109"/>
              </p:ext>
            </p:extLst>
          </p:nvPr>
        </p:nvGraphicFramePr>
        <p:xfrm>
          <a:off x="1760220" y="1097284"/>
          <a:ext cx="6864491" cy="2171700"/>
        </p:xfrm>
        <a:graphic>
          <a:graphicData uri="http://schemas.openxmlformats.org/drawingml/2006/table">
            <a:tbl>
              <a:tblPr/>
              <a:tblGrid>
                <a:gridCol w="3833352">
                  <a:extLst>
                    <a:ext uri="{9D8B030D-6E8A-4147-A177-3AD203B41FA5}">
                      <a16:colId xmlns:a16="http://schemas.microsoft.com/office/drawing/2014/main" val="3065164934"/>
                    </a:ext>
                  </a:extLst>
                </a:gridCol>
                <a:gridCol w="1783812">
                  <a:extLst>
                    <a:ext uri="{9D8B030D-6E8A-4147-A177-3AD203B41FA5}">
                      <a16:colId xmlns:a16="http://schemas.microsoft.com/office/drawing/2014/main" val="3416353502"/>
                    </a:ext>
                  </a:extLst>
                </a:gridCol>
                <a:gridCol w="1247327">
                  <a:extLst>
                    <a:ext uri="{9D8B030D-6E8A-4147-A177-3AD203B41FA5}">
                      <a16:colId xmlns:a16="http://schemas.microsoft.com/office/drawing/2014/main" val="391217611"/>
                    </a:ext>
                  </a:extLst>
                </a:gridCol>
              </a:tblGrid>
              <a:tr h="2667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O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DISPONIBILIDADES PRESUPUESTALES DE GASTOS 2024 – EN MILLONES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2917697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DETALLE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PRESUPUESTO DEFINITIVO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3049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71,775.40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23427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FUNCIONAMIENTO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16,970.24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24754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23,532.19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013467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GASTOS DE OPERACIÓN COMERCIAL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26,838.38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1990008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CUENTAS POR PAGAR RECURSOS PROPIOS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3,735.74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90558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CUENTAS POR PAGAR GASTOS DE FUNCIONAMIENTO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698.82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7657156"/>
                  </a:ext>
                </a:extLst>
              </a:tr>
            </a:tbl>
          </a:graphicData>
        </a:graphic>
      </p:graphicFrame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3BF19CB8-6B9E-B126-A363-D2A646C30D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5165305"/>
              </p:ext>
            </p:extLst>
          </p:nvPr>
        </p:nvGraphicFramePr>
        <p:xfrm>
          <a:off x="446616" y="3709759"/>
          <a:ext cx="6747667" cy="2439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29987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F636AC3-CFF8-700D-893D-6AA592D249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786DE3E-3BA9-6FCE-B53B-94C0A888F1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337147"/>
              </p:ext>
            </p:extLst>
          </p:nvPr>
        </p:nvGraphicFramePr>
        <p:xfrm>
          <a:off x="259645" y="1379791"/>
          <a:ext cx="11763024" cy="2424875"/>
        </p:xfrm>
        <a:graphic>
          <a:graphicData uri="http://schemas.openxmlformats.org/drawingml/2006/table">
            <a:tbl>
              <a:tblPr firstRow="1" firstCol="1" bandRow="1"/>
              <a:tblGrid>
                <a:gridCol w="1594770">
                  <a:extLst>
                    <a:ext uri="{9D8B030D-6E8A-4147-A177-3AD203B41FA5}">
                      <a16:colId xmlns:a16="http://schemas.microsoft.com/office/drawing/2014/main" val="1660894834"/>
                    </a:ext>
                  </a:extLst>
                </a:gridCol>
                <a:gridCol w="842039">
                  <a:extLst>
                    <a:ext uri="{9D8B030D-6E8A-4147-A177-3AD203B41FA5}">
                      <a16:colId xmlns:a16="http://schemas.microsoft.com/office/drawing/2014/main" val="3607242893"/>
                    </a:ext>
                  </a:extLst>
                </a:gridCol>
                <a:gridCol w="867553">
                  <a:extLst>
                    <a:ext uri="{9D8B030D-6E8A-4147-A177-3AD203B41FA5}">
                      <a16:colId xmlns:a16="http://schemas.microsoft.com/office/drawing/2014/main" val="4144713137"/>
                    </a:ext>
                  </a:extLst>
                </a:gridCol>
                <a:gridCol w="905831">
                  <a:extLst>
                    <a:ext uri="{9D8B030D-6E8A-4147-A177-3AD203B41FA5}">
                      <a16:colId xmlns:a16="http://schemas.microsoft.com/office/drawing/2014/main" val="1663297037"/>
                    </a:ext>
                  </a:extLst>
                </a:gridCol>
                <a:gridCol w="931345">
                  <a:extLst>
                    <a:ext uri="{9D8B030D-6E8A-4147-A177-3AD203B41FA5}">
                      <a16:colId xmlns:a16="http://schemas.microsoft.com/office/drawing/2014/main" val="3997735791"/>
                    </a:ext>
                  </a:extLst>
                </a:gridCol>
                <a:gridCol w="803764">
                  <a:extLst>
                    <a:ext uri="{9D8B030D-6E8A-4147-A177-3AD203B41FA5}">
                      <a16:colId xmlns:a16="http://schemas.microsoft.com/office/drawing/2014/main" val="1040727817"/>
                    </a:ext>
                  </a:extLst>
                </a:gridCol>
                <a:gridCol w="765490">
                  <a:extLst>
                    <a:ext uri="{9D8B030D-6E8A-4147-A177-3AD203B41FA5}">
                      <a16:colId xmlns:a16="http://schemas.microsoft.com/office/drawing/2014/main" val="1023181407"/>
                    </a:ext>
                  </a:extLst>
                </a:gridCol>
                <a:gridCol w="791005">
                  <a:extLst>
                    <a:ext uri="{9D8B030D-6E8A-4147-A177-3AD203B41FA5}">
                      <a16:colId xmlns:a16="http://schemas.microsoft.com/office/drawing/2014/main" val="512614186"/>
                    </a:ext>
                  </a:extLst>
                </a:gridCol>
                <a:gridCol w="762100">
                  <a:extLst>
                    <a:ext uri="{9D8B030D-6E8A-4147-A177-3AD203B41FA5}">
                      <a16:colId xmlns:a16="http://schemas.microsoft.com/office/drawing/2014/main" val="2079235498"/>
                    </a:ext>
                  </a:extLst>
                </a:gridCol>
                <a:gridCol w="794128">
                  <a:extLst>
                    <a:ext uri="{9D8B030D-6E8A-4147-A177-3AD203B41FA5}">
                      <a16:colId xmlns:a16="http://schemas.microsoft.com/office/drawing/2014/main" val="1330396065"/>
                    </a:ext>
                  </a:extLst>
                </a:gridCol>
                <a:gridCol w="843761">
                  <a:extLst>
                    <a:ext uri="{9D8B030D-6E8A-4147-A177-3AD203B41FA5}">
                      <a16:colId xmlns:a16="http://schemas.microsoft.com/office/drawing/2014/main" val="3364229658"/>
                    </a:ext>
                  </a:extLst>
                </a:gridCol>
                <a:gridCol w="707270">
                  <a:extLst>
                    <a:ext uri="{9D8B030D-6E8A-4147-A177-3AD203B41FA5}">
                      <a16:colId xmlns:a16="http://schemas.microsoft.com/office/drawing/2014/main" val="1728977877"/>
                    </a:ext>
                  </a:extLst>
                </a:gridCol>
                <a:gridCol w="1153968">
                  <a:extLst>
                    <a:ext uri="{9D8B030D-6E8A-4147-A177-3AD203B41FA5}">
                      <a16:colId xmlns:a16="http://schemas.microsoft.com/office/drawing/2014/main" val="1270411318"/>
                    </a:ext>
                  </a:extLst>
                </a:gridCol>
              </a:tblGrid>
              <a:tr h="2165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DETALLE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ENERO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FEB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MARZO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b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ABRIL</a:t>
                      </a:r>
                      <a:endParaRPr lang="es-CO" sz="12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b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MAYO</a:t>
                      </a:r>
                      <a:endParaRPr lang="es-CO" sz="12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b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JUNIO</a:t>
                      </a:r>
                      <a:endParaRPr lang="es-CO" sz="12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JULIO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AGOST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SEPT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OCT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NOV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ACUMULADO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121793"/>
                  </a:ext>
                </a:extLst>
              </a:tr>
              <a:tr h="2165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buNone/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GASTOS  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892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4,855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2,030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3,720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4,595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3,079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5,072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4,071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3,252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8,117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3,365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43,048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543556"/>
                  </a:ext>
                </a:extLst>
              </a:tr>
              <a:tr h="257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buNone/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FUNCIONAMIENTO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157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1,213</a:t>
                      </a:r>
                      <a:endParaRPr lang="es-CO" sz="12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649</a:t>
                      </a:r>
                      <a:endParaRPr lang="es-CO" sz="12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1,062</a:t>
                      </a:r>
                      <a:endParaRPr lang="es-CO" sz="12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1,768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1,321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2,047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1,278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1,034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2,206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1,142</a:t>
                      </a:r>
                      <a:endParaRPr lang="es-CO" sz="12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13,878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956366"/>
                  </a:ext>
                </a:extLst>
              </a:tr>
              <a:tr h="2165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buNone/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INVERSIÓN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s-CO" sz="12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52</a:t>
                      </a:r>
                      <a:endParaRPr lang="es-CO" sz="12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51</a:t>
                      </a:r>
                      <a:endParaRPr lang="es-CO" sz="12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s-CO" sz="12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258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s-CO" sz="12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111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3,479</a:t>
                      </a:r>
                      <a:endParaRPr lang="es-CO" sz="12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s-CO" sz="12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3,952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115152"/>
                  </a:ext>
                </a:extLst>
              </a:tr>
              <a:tr h="257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buNone/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OPERACIÓN COMERCIAL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308</a:t>
                      </a:r>
                      <a:endParaRPr lang="es-CO" sz="12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2,039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357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1,822</a:t>
                      </a:r>
                      <a:endParaRPr lang="es-CO" sz="12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2,567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1,704</a:t>
                      </a:r>
                      <a:endParaRPr lang="es-CO" sz="12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2,412</a:t>
                      </a:r>
                      <a:endParaRPr lang="es-CO" sz="12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2,759</a:t>
                      </a:r>
                      <a:endParaRPr lang="es-CO" sz="12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1,882</a:t>
                      </a:r>
                      <a:endParaRPr lang="es-CO" sz="12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2,433</a:t>
                      </a:r>
                      <a:endParaRPr lang="es-CO" sz="12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1,810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20,094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035627"/>
                  </a:ext>
                </a:extLst>
              </a:tr>
              <a:tr h="3829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buNone/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CXP RECURSOS PROPIOS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277</a:t>
                      </a:r>
                      <a:endParaRPr lang="es-CO" sz="12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1,422</a:t>
                      </a:r>
                      <a:endParaRPr lang="es-CO" sz="12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296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572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209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305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34</a:t>
                      </a:r>
                      <a:endParaRPr lang="es-CO" sz="12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225</a:t>
                      </a:r>
                      <a:endParaRPr lang="es-CO" sz="12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s-CO" sz="12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407</a:t>
                      </a:r>
                      <a:endParaRPr lang="es-CO" sz="12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3,755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018303"/>
                  </a:ext>
                </a:extLst>
              </a:tr>
              <a:tr h="257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buNone/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PASIVOS EXIGIBLES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s-CO" sz="12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s-CO" sz="12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714</a:t>
                      </a:r>
                      <a:endParaRPr lang="es-CO" sz="12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s-CO" sz="12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s-CO" sz="12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s-CO" sz="12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</a:t>
                      </a:r>
                      <a:endParaRPr lang="es-CO" sz="12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s-CO" sz="12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s-CO" sz="12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es-CO" sz="12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749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443226"/>
                  </a:ext>
                </a:extLst>
              </a:tr>
              <a:tr h="507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buNone/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CXP GASTOS DE FUNCIONAMIENTO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149</a:t>
                      </a:r>
                      <a:endParaRPr lang="es-CO" sz="12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181</a:t>
                      </a:r>
                      <a:endParaRPr lang="es-CO" sz="12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es-CO" sz="12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212</a:t>
                      </a:r>
                      <a:endParaRPr lang="es-CO" sz="12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s-CO" sz="12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45</a:t>
                      </a:r>
                      <a:endParaRPr lang="es-CO" sz="12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</a:t>
                      </a:r>
                      <a:endParaRPr lang="es-CO" sz="12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s-CO" sz="12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2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620</a:t>
                      </a:r>
                      <a:endParaRPr lang="es-CO" sz="12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870502"/>
                  </a:ext>
                </a:extLst>
              </a:tr>
            </a:tbl>
          </a:graphicData>
        </a:graphic>
      </p:graphicFrame>
      <p:sp>
        <p:nvSpPr>
          <p:cNvPr id="3" name="Rectángulo 2">
            <a:extLst>
              <a:ext uri="{FF2B5EF4-FFF2-40B4-BE49-F238E27FC236}">
                <a16:creationId xmlns:a16="http://schemas.microsoft.com/office/drawing/2014/main" id="{7F954BE4-04DB-34B5-4AC8-4300661A4EFD}"/>
              </a:ext>
            </a:extLst>
          </p:cNvPr>
          <p:cNvSpPr/>
          <p:nvPr/>
        </p:nvSpPr>
        <p:spPr>
          <a:xfrm>
            <a:off x="0" y="-215444"/>
            <a:ext cx="12192000" cy="1005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F2F38C0-66D3-08AE-DF70-0A07FA176599}"/>
              </a:ext>
            </a:extLst>
          </p:cNvPr>
          <p:cNvSpPr txBox="1"/>
          <p:nvPr/>
        </p:nvSpPr>
        <p:spPr>
          <a:xfrm>
            <a:off x="3744695" y="25866"/>
            <a:ext cx="45671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PAGOS POR PERIODO 2024</a:t>
            </a:r>
            <a:endParaRPr kumimoji="0" lang="es-CO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63F12D7-22C7-121C-08A7-3C06336938B0}"/>
              </a:ext>
            </a:extLst>
          </p:cNvPr>
          <p:cNvSpPr txBox="1"/>
          <p:nvPr/>
        </p:nvSpPr>
        <p:spPr>
          <a:xfrm>
            <a:off x="1444978" y="4343982"/>
            <a:ext cx="9719733" cy="1661993"/>
          </a:xfrm>
          <a:prstGeom prst="rect">
            <a:avLst/>
          </a:prstGeom>
          <a:noFill/>
          <a:ln>
            <a:solidFill>
              <a:schemeClr val="tx1"/>
            </a:solidFill>
            <a:prstDash val="lgDashDotDot"/>
          </a:ln>
        </p:spPr>
        <p:txBody>
          <a:bodyPr wrap="square">
            <a:spAutoFit/>
          </a:bodyPr>
          <a:lstStyle/>
          <a:p>
            <a:pPr algn="just"/>
            <a:r>
              <a:rPr lang="es-ES" sz="1700" dirty="0"/>
              <a:t>El promedio de pagos mensuales que ha hecho la Empresa con corte a noviembre de 2024 es de $ 3.913 millones, los meses que acumulan mayores valores pagados son octubre con $ 8.117 millones, en este mes se pagó lo correspondiente a los carros compactadores, julio con $ 5.072 millones, este aumento se debió al pago de la prima de servicios, febrero con $ 4.855 millones pagos de nómina principalmente que eran de enero y se pagaron en febrero y mayo con $ 4.595 millones, pagos de contratos para la operación comercial de la Empresa por valor de $ 2.567 millones.</a:t>
            </a:r>
            <a:endParaRPr lang="es-CO" sz="17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C31ED59-29BC-1F9A-1306-4BC721C6D54D}"/>
              </a:ext>
            </a:extLst>
          </p:cNvPr>
          <p:cNvSpPr txBox="1"/>
          <p:nvPr/>
        </p:nvSpPr>
        <p:spPr>
          <a:xfrm>
            <a:off x="259645" y="3804666"/>
            <a:ext cx="32651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*Fuente oficina de presupuesto con corte a 30 de noviembre </a:t>
            </a:r>
            <a:endParaRPr kumimoji="0" lang="es-CO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9274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16C7CE0-92F1-A79F-7E45-DE5E5E82BC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4BC3FC94-6DF8-5172-3B6A-852842736362}"/>
              </a:ext>
            </a:extLst>
          </p:cNvPr>
          <p:cNvSpPr/>
          <p:nvPr/>
        </p:nvSpPr>
        <p:spPr>
          <a:xfrm>
            <a:off x="0" y="-215444"/>
            <a:ext cx="12192000" cy="1005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BC3AD33-865A-11DB-9A21-365FE52C1E16}"/>
              </a:ext>
            </a:extLst>
          </p:cNvPr>
          <p:cNvSpPr txBox="1"/>
          <p:nvPr/>
        </p:nvSpPr>
        <p:spPr>
          <a:xfrm>
            <a:off x="2856089" y="71022"/>
            <a:ext cx="64572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EJECUCIÓN DE INGRESOS POR SERVICIOS</a:t>
            </a:r>
            <a:endParaRPr kumimoji="0" lang="es-CO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45C3745D-0724-4545-B680-7CE1E6C4F9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5611100"/>
              </p:ext>
            </p:extLst>
          </p:nvPr>
        </p:nvGraphicFramePr>
        <p:xfrm>
          <a:off x="615244" y="1802782"/>
          <a:ext cx="10938933" cy="3252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50DAAE67-2FD0-2BF1-AF6A-FDF6DABEA1F1}"/>
              </a:ext>
            </a:extLst>
          </p:cNvPr>
          <p:cNvSpPr txBox="1"/>
          <p:nvPr/>
        </p:nvSpPr>
        <p:spPr>
          <a:xfrm>
            <a:off x="615244" y="5157941"/>
            <a:ext cx="32651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*Fuente oficina de presupuesto con corte a 30 de noviembre </a:t>
            </a:r>
            <a:endParaRPr kumimoji="0" lang="es-CO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9237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EA3E38B-6E86-2E8C-135A-549491431B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F525F87-83DB-FF47-F617-3E56A31978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908983"/>
              </p:ext>
            </p:extLst>
          </p:nvPr>
        </p:nvGraphicFramePr>
        <p:xfrm>
          <a:off x="863600" y="1031706"/>
          <a:ext cx="10543823" cy="3291314"/>
        </p:xfrm>
        <a:graphic>
          <a:graphicData uri="http://schemas.openxmlformats.org/drawingml/2006/table">
            <a:tbl>
              <a:tblPr firstRow="1" firstCol="1" bandRow="1"/>
              <a:tblGrid>
                <a:gridCol w="1177745">
                  <a:extLst>
                    <a:ext uri="{9D8B030D-6E8A-4147-A177-3AD203B41FA5}">
                      <a16:colId xmlns:a16="http://schemas.microsoft.com/office/drawing/2014/main" val="1160227280"/>
                    </a:ext>
                  </a:extLst>
                </a:gridCol>
                <a:gridCol w="1535124">
                  <a:extLst>
                    <a:ext uri="{9D8B030D-6E8A-4147-A177-3AD203B41FA5}">
                      <a16:colId xmlns:a16="http://schemas.microsoft.com/office/drawing/2014/main" val="1298962429"/>
                    </a:ext>
                  </a:extLst>
                </a:gridCol>
                <a:gridCol w="1723664">
                  <a:extLst>
                    <a:ext uri="{9D8B030D-6E8A-4147-A177-3AD203B41FA5}">
                      <a16:colId xmlns:a16="http://schemas.microsoft.com/office/drawing/2014/main" val="3565577299"/>
                    </a:ext>
                  </a:extLst>
                </a:gridCol>
                <a:gridCol w="1820989">
                  <a:extLst>
                    <a:ext uri="{9D8B030D-6E8A-4147-A177-3AD203B41FA5}">
                      <a16:colId xmlns:a16="http://schemas.microsoft.com/office/drawing/2014/main" val="1216701042"/>
                    </a:ext>
                  </a:extLst>
                </a:gridCol>
                <a:gridCol w="4206353">
                  <a:extLst>
                    <a:ext uri="{9D8B030D-6E8A-4147-A177-3AD203B41FA5}">
                      <a16:colId xmlns:a16="http://schemas.microsoft.com/office/drawing/2014/main" val="2964364310"/>
                    </a:ext>
                  </a:extLst>
                </a:gridCol>
                <a:gridCol w="79948">
                  <a:extLst>
                    <a:ext uri="{9D8B030D-6E8A-4147-A177-3AD203B41FA5}">
                      <a16:colId xmlns:a16="http://schemas.microsoft.com/office/drawing/2014/main" val="627033755"/>
                    </a:ext>
                  </a:extLst>
                </a:gridCol>
              </a:tblGrid>
              <a:tr h="177445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5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SUBSIDIOS - 2024</a:t>
                      </a:r>
                      <a:endParaRPr lang="es-CO" sz="15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517790"/>
                  </a:ext>
                </a:extLst>
              </a:tr>
              <a:tr h="3647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MES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FECHA RADICADO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VALOR PAGADO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VALOR POR PAGAR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OBSERVACIONES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effectLst/>
                          <a:latin typeface="Times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4190197"/>
                  </a:ext>
                </a:extLst>
              </a:tr>
              <a:tr h="1909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buNone/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ENERO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08/03/2024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buNone/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$ 514,729,273.00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buNone/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$ 0.00</a:t>
                      </a:r>
                      <a:endParaRPr lang="es-CO" sz="11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buNone/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El pago fue realizado por la alcaldía en septiembre</a:t>
                      </a:r>
                      <a:endParaRPr lang="es-CO" sz="11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effectLst/>
                          <a:latin typeface="Times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3744081"/>
                  </a:ext>
                </a:extLst>
              </a:tr>
              <a:tr h="1909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buNone/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FEBRERO</a:t>
                      </a:r>
                      <a:endParaRPr lang="es-CO" sz="11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15/04/2024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buNone/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$ 523,587,544.00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buNone/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$ 0.00</a:t>
                      </a:r>
                      <a:endParaRPr lang="es-CO" sz="11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buNone/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El pago fue realizado por la alcaldía en septiembre</a:t>
                      </a:r>
                      <a:endParaRPr lang="es-CO" sz="11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effectLst/>
                          <a:latin typeface="Times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8260417"/>
                  </a:ext>
                </a:extLst>
              </a:tr>
              <a:tr h="1909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buNone/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MARZO</a:t>
                      </a:r>
                      <a:endParaRPr lang="es-CO" sz="11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23/04/2024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buNone/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$ 526,486,869.00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buNone/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$ 0.00</a:t>
                      </a:r>
                      <a:endParaRPr lang="es-CO" sz="11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buNone/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El pago fue realizado por la alcaldía en septiembre</a:t>
                      </a:r>
                      <a:endParaRPr lang="es-CO" sz="11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effectLst/>
                          <a:latin typeface="Times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8996781"/>
                  </a:ext>
                </a:extLst>
              </a:tr>
              <a:tr h="1909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buNone/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ABRIL</a:t>
                      </a:r>
                      <a:endParaRPr lang="es-CO" sz="11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09/09/2024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buNone/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$ 550,843,956.00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buNone/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$ 0.00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buNone/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El pago fue realizado por la alcaldía en octubre</a:t>
                      </a:r>
                      <a:endParaRPr lang="es-CO" sz="11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effectLst/>
                          <a:latin typeface="Times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3698877"/>
                  </a:ext>
                </a:extLst>
              </a:tr>
              <a:tr h="1909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buNone/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MAYO</a:t>
                      </a:r>
                      <a:endParaRPr lang="es-CO" sz="11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17/09/2024</a:t>
                      </a:r>
                      <a:endParaRPr lang="es-CO" sz="11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buNone/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$ 0.00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buNone/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$ 528,969,334.00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buNone/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Pendiente de pago por parte de la alcaldía</a:t>
                      </a:r>
                      <a:endParaRPr lang="es-CO" sz="11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effectLst/>
                          <a:latin typeface="Times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2342340"/>
                  </a:ext>
                </a:extLst>
              </a:tr>
              <a:tr h="1909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buNone/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JUNIO</a:t>
                      </a:r>
                      <a:endParaRPr lang="es-CO" sz="11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02/10/2024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buNone/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$ 0.00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buNone/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$ 530,457,701.00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buNone/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Pendiente de pago por parte de la alcaldía</a:t>
                      </a:r>
                      <a:endParaRPr lang="es-CO" sz="11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effectLst/>
                          <a:latin typeface="Times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7619489"/>
                  </a:ext>
                </a:extLst>
              </a:tr>
              <a:tr h="1909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buNone/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JULIO</a:t>
                      </a:r>
                      <a:endParaRPr lang="es-CO" sz="11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30/10/2024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buNone/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$ 0.00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buNone/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$ 521,781,844.00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buNone/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Pendiente de pago por parte de la alcaldía</a:t>
                      </a:r>
                      <a:endParaRPr lang="es-CO" sz="11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effectLst/>
                          <a:latin typeface="Times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582917"/>
                  </a:ext>
                </a:extLst>
              </a:tr>
              <a:tr h="1909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buNone/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AGOSTO</a:t>
                      </a:r>
                      <a:endParaRPr lang="es-CO" sz="11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14/11/2024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buNone/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$ 0.00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buNone/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$ 539,915,238.00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buNone/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Pendiente de pago por parte de la alcaldía</a:t>
                      </a:r>
                      <a:endParaRPr lang="es-CO" sz="11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effectLst/>
                          <a:latin typeface="Times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1340939"/>
                  </a:ext>
                </a:extLst>
              </a:tr>
              <a:tr h="1909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buNone/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SEPTIEMBRE</a:t>
                      </a:r>
                      <a:endParaRPr lang="es-CO" sz="11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25/11/2024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buNone/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$ 0.00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buNone/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$ 551,580,294.00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buNone/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Pendiente de pago por parte de la alcaldía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effectLst/>
                          <a:latin typeface="Times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1355608"/>
                  </a:ext>
                </a:extLst>
              </a:tr>
              <a:tr h="1909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buNone/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OCTUBRE</a:t>
                      </a:r>
                      <a:endParaRPr lang="es-CO" sz="11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25/11/2024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buNone/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$ 0.00</a:t>
                      </a:r>
                      <a:endParaRPr lang="es-CO" sz="11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buNone/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$ 541,341,113.00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buNone/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Pendiente de pago por parte de la alcaldía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effectLst/>
                          <a:latin typeface="Times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704075"/>
                  </a:ext>
                </a:extLst>
              </a:tr>
              <a:tr h="1909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buNone/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NOVIEMBRE</a:t>
                      </a:r>
                      <a:endParaRPr lang="es-CO" sz="11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18/12/2024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buNone/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$ 0.00</a:t>
                      </a:r>
                      <a:endParaRPr lang="es-CO" sz="11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buNone/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$ 544,889,430.00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buNone/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Pendiente de pago por parte de la alcaldía</a:t>
                      </a:r>
                      <a:endParaRPr lang="es-CO" sz="11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effectLst/>
                          <a:latin typeface="Times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0288443"/>
                  </a:ext>
                </a:extLst>
              </a:tr>
              <a:tr h="1909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buNone/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DICIEMBRE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N/A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buNone/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$ 0.00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buNone/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$ 0.00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buNone/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La cuenta de cobro se radica en febrero 2025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buNone/>
                      </a:pPr>
                      <a:r>
                        <a:rPr lang="es-CO" sz="1200">
                          <a:effectLst/>
                          <a:latin typeface="Times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6817319"/>
                  </a:ext>
                </a:extLst>
              </a:tr>
              <a:tr h="36473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 CUENTAS POR COBRAR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$ 2,115,647,642.00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$ 3,758,934,954.00</a:t>
                      </a:r>
                      <a:endParaRPr lang="es-CO" sz="11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s-CO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buNone/>
                      </a:pPr>
                      <a:r>
                        <a:rPr lang="es-CO" sz="1200" dirty="0">
                          <a:effectLst/>
                          <a:latin typeface="Times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0690733"/>
                  </a:ext>
                </a:extLst>
              </a:tr>
            </a:tbl>
          </a:graphicData>
        </a:graphic>
      </p:graphicFrame>
      <p:sp>
        <p:nvSpPr>
          <p:cNvPr id="3" name="Rectángulo 2">
            <a:extLst>
              <a:ext uri="{FF2B5EF4-FFF2-40B4-BE49-F238E27FC236}">
                <a16:creationId xmlns:a16="http://schemas.microsoft.com/office/drawing/2014/main" id="{43241DF4-4D76-2C8D-A9B6-6AAA1D5DD65E}"/>
              </a:ext>
            </a:extLst>
          </p:cNvPr>
          <p:cNvSpPr/>
          <p:nvPr/>
        </p:nvSpPr>
        <p:spPr>
          <a:xfrm>
            <a:off x="0" y="-215444"/>
            <a:ext cx="12192000" cy="1005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B22D7C2-0290-16CB-D2F3-DD2038B4249A}"/>
              </a:ext>
            </a:extLst>
          </p:cNvPr>
          <p:cNvSpPr txBox="1"/>
          <p:nvPr/>
        </p:nvSpPr>
        <p:spPr>
          <a:xfrm>
            <a:off x="2698045" y="25866"/>
            <a:ext cx="68749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800" b="1" dirty="0">
                <a:solidFill>
                  <a:prstClr val="white"/>
                </a:solidFill>
                <a:latin typeface="Calibri" panose="020F0502020204030204"/>
              </a:rPr>
              <a:t>SUBSIDIOS A LOS SERVICIOS PÚBLICOS 2024</a:t>
            </a:r>
            <a:endParaRPr kumimoji="0" lang="es-CO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A94558BE-A983-6F3C-A619-5F3A22BFD5EE}"/>
              </a:ext>
            </a:extLst>
          </p:cNvPr>
          <p:cNvSpPr txBox="1"/>
          <p:nvPr/>
        </p:nvSpPr>
        <p:spPr>
          <a:xfrm>
            <a:off x="824088" y="4797694"/>
            <a:ext cx="10543823" cy="1415772"/>
          </a:xfrm>
          <a:prstGeom prst="rect">
            <a:avLst/>
          </a:prstGeom>
          <a:noFill/>
          <a:ln>
            <a:solidFill>
              <a:schemeClr val="tx1"/>
            </a:solidFill>
            <a:prstDash val="lgDashDotDot"/>
          </a:ln>
        </p:spPr>
        <p:txBody>
          <a:bodyPr wrap="square">
            <a:spAutoFit/>
          </a:bodyPr>
          <a:lstStyle/>
          <a:p>
            <a:pPr algn="just"/>
            <a:r>
              <a:rPr lang="es-ES" sz="1700" dirty="0"/>
              <a:t>La Empresa de Acueducto, Alcantarillado y Aseo de Yopal realizó las gestiones necesarias ante la alcaldía municipal de Yopal para que se desembolsaran los recursos por concepto de subsidios de los meses comprendidos entre mayo a noviembre, sin recibir respuesta por parte de la administración municipal. Se ha reiterado la solicitud para que la alcaldía se ponga al día con el desembolso y estamos a la espera de su respuesta.</a:t>
            </a:r>
          </a:p>
          <a:p>
            <a:endParaRPr lang="es-ES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9BC2DDC7-23DE-5B0C-A80B-3E03AFA73716}"/>
              </a:ext>
            </a:extLst>
          </p:cNvPr>
          <p:cNvSpPr txBox="1"/>
          <p:nvPr/>
        </p:nvSpPr>
        <p:spPr>
          <a:xfrm>
            <a:off x="863600" y="4348886"/>
            <a:ext cx="32651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*Fuente oficina de presupuesto con corte a 30 de noviembre </a:t>
            </a:r>
            <a:endParaRPr kumimoji="0" lang="es-CO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18434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667</Words>
  <Application>Microsoft Office PowerPoint</Application>
  <PresentationFormat>Panorámica</PresentationFormat>
  <Paragraphs>224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Hernan Orlando HB. Bolivar Vargs</dc:creator>
  <cp:lastModifiedBy>Hernan Orlando HB. Bolivar Vargs</cp:lastModifiedBy>
  <cp:revision>6</cp:revision>
  <dcterms:created xsi:type="dcterms:W3CDTF">2025-05-08T19:16:45Z</dcterms:created>
  <dcterms:modified xsi:type="dcterms:W3CDTF">2025-05-08T20:18:28Z</dcterms:modified>
</cp:coreProperties>
</file>