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75" r:id="rId4"/>
    <p:sldId id="278" r:id="rId5"/>
    <p:sldId id="279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>
                <a:solidFill>
                  <a:schemeClr val="tx1"/>
                </a:solidFill>
              </a:rPr>
              <a:t>GASTOS</a:t>
            </a:r>
            <a:r>
              <a:rPr lang="es-CO" baseline="0" dirty="0">
                <a:solidFill>
                  <a:schemeClr val="tx1"/>
                </a:solidFill>
              </a:rPr>
              <a:t> 2024</a:t>
            </a:r>
            <a:endParaRPr lang="es-CO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2"/>
              <c:layout>
                <c:manualLayout>
                  <c:x val="-6.9010709524897901E-17"/>
                  <c:y val="0.104003157734235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F2-4DAB-B8D1-9C72C182E0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Hoja1!$E$6:$F$11</c:f>
              <c:multiLvlStrCache>
                <c:ptCount val="6"/>
                <c:lvl>
                  <c:pt idx="0">
                    <c:v>71,775.40</c:v>
                  </c:pt>
                  <c:pt idx="1">
                    <c:v>16,970.24</c:v>
                  </c:pt>
                  <c:pt idx="2">
                    <c:v>23,532.19</c:v>
                  </c:pt>
                  <c:pt idx="3">
                    <c:v>26,838.38</c:v>
                  </c:pt>
                  <c:pt idx="4">
                    <c:v>3,735.74</c:v>
                  </c:pt>
                  <c:pt idx="5">
                    <c:v>698.82</c:v>
                  </c:pt>
                </c:lvl>
                <c:lvl>
                  <c:pt idx="0">
                    <c:v>GASTOS</c:v>
                  </c:pt>
                  <c:pt idx="1">
                    <c:v>FUNCIONAMIENTO</c:v>
                  </c:pt>
                  <c:pt idx="2">
                    <c:v>INVERSIÓN</c:v>
                  </c:pt>
                  <c:pt idx="3">
                    <c:v>GASTOS DE OPERACIÓN COMERCIAL</c:v>
                  </c:pt>
                  <c:pt idx="4">
                    <c:v>CUENTAS POR PAGAR RECURSOS PROPIOS</c:v>
                  </c:pt>
                  <c:pt idx="5">
                    <c:v>CUENTAS POR PAGAR GASTOS DE FUNCIONAMIENTO</c:v>
                  </c:pt>
                </c:lvl>
              </c:multiLvlStrCache>
            </c:multiLvlStrRef>
          </c:cat>
          <c:val>
            <c:numRef>
              <c:f>Hoja1!$G$6:$G$11</c:f>
              <c:numCache>
                <c:formatCode>0%</c:formatCode>
                <c:ptCount val="6"/>
                <c:pt idx="0">
                  <c:v>0.68</c:v>
                </c:pt>
                <c:pt idx="1">
                  <c:v>0.93</c:v>
                </c:pt>
                <c:pt idx="2">
                  <c:v>0.17</c:v>
                </c:pt>
                <c:pt idx="3">
                  <c:v>0.9</c:v>
                </c:pt>
                <c:pt idx="4">
                  <c:v>1</c:v>
                </c:pt>
                <c:pt idx="5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2-4DAB-B8D1-9C72C182E0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31587327"/>
        <c:axId val="1831589247"/>
      </c:barChart>
      <c:catAx>
        <c:axId val="183158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1589247"/>
        <c:crosses val="autoZero"/>
        <c:auto val="1"/>
        <c:lblAlgn val="ctr"/>
        <c:lblOffset val="100"/>
        <c:noMultiLvlLbl val="0"/>
      </c:catAx>
      <c:valAx>
        <c:axId val="183158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158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800" b="1">
                <a:solidFill>
                  <a:schemeClr val="tx1"/>
                </a:solidFill>
              </a:rPr>
              <a:t>RECAUDO POR SERVICIO VIGENCIA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 X SERVICIO '!$B$3</c:f>
              <c:strCache>
                <c:ptCount val="1"/>
                <c:pt idx="0">
                  <c:v>ACUEDUCTO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'GRAFICA X SERVICIO '!$F$2:$P$2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'GRAFICA X SERVICIO '!$F$3:$P$3</c:f>
              <c:numCache>
                <c:formatCode>#,##0</c:formatCode>
                <c:ptCount val="11"/>
                <c:pt idx="0">
                  <c:v>1559.6119570000001</c:v>
                </c:pt>
                <c:pt idx="1">
                  <c:v>1572.14103368</c:v>
                </c:pt>
                <c:pt idx="2">
                  <c:v>1492.57375101</c:v>
                </c:pt>
                <c:pt idx="3">
                  <c:v>1476.8804899100001</c:v>
                </c:pt>
                <c:pt idx="4">
                  <c:v>1709.5021828599999</c:v>
                </c:pt>
                <c:pt idx="5">
                  <c:v>1455.4882980299999</c:v>
                </c:pt>
                <c:pt idx="6">
                  <c:v>1617.2798971700001</c:v>
                </c:pt>
                <c:pt idx="7">
                  <c:v>1658.2106432</c:v>
                </c:pt>
                <c:pt idx="8">
                  <c:v>1549.4493538799998</c:v>
                </c:pt>
                <c:pt idx="9">
                  <c:v>1768.1098870000003</c:v>
                </c:pt>
                <c:pt idx="10">
                  <c:v>1706.3741701900001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2-49C0-AA78-BC8FFD7B4395}"/>
            </c:ext>
          </c:extLst>
        </c:ser>
        <c:ser>
          <c:idx val="1"/>
          <c:order val="1"/>
          <c:tx>
            <c:strRef>
              <c:f>'GRAFICA X SERVICIO '!$B$4</c:f>
              <c:strCache>
                <c:ptCount val="1"/>
                <c:pt idx="0">
                  <c:v>ALCANTARILLADO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cat>
            <c:strRef>
              <c:f>'GRAFICA X SERVICIO '!$F$2:$P$2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'GRAFICA X SERVICIO '!$F$4:$P$4</c:f>
              <c:numCache>
                <c:formatCode>#,##0</c:formatCode>
                <c:ptCount val="11"/>
                <c:pt idx="0">
                  <c:v>785.52125601</c:v>
                </c:pt>
                <c:pt idx="1">
                  <c:v>842.46687386999997</c:v>
                </c:pt>
                <c:pt idx="2">
                  <c:v>769.8123589999999</c:v>
                </c:pt>
                <c:pt idx="3">
                  <c:v>774.45366264000006</c:v>
                </c:pt>
                <c:pt idx="4">
                  <c:v>870.44812607999995</c:v>
                </c:pt>
                <c:pt idx="5">
                  <c:v>695.39912028999993</c:v>
                </c:pt>
                <c:pt idx="6">
                  <c:v>738.1355418899999</c:v>
                </c:pt>
                <c:pt idx="7">
                  <c:v>758.15488319999997</c:v>
                </c:pt>
                <c:pt idx="8">
                  <c:v>780.23853600000007</c:v>
                </c:pt>
                <c:pt idx="9">
                  <c:v>797.54052079999997</c:v>
                </c:pt>
                <c:pt idx="10">
                  <c:v>794.83248710999999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2-49C0-AA78-BC8FFD7B4395}"/>
            </c:ext>
          </c:extLst>
        </c:ser>
        <c:ser>
          <c:idx val="2"/>
          <c:order val="2"/>
          <c:tx>
            <c:strRef>
              <c:f>'GRAFICA X SERVICIO '!$B$5</c:f>
              <c:strCache>
                <c:ptCount val="1"/>
                <c:pt idx="0">
                  <c:v>ASEO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'GRAFICA X SERVICIO '!$F$2:$P$2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'GRAFICA X SERVICIO '!$F$5:$P$5</c:f>
              <c:numCache>
                <c:formatCode>#,##0</c:formatCode>
                <c:ptCount val="11"/>
                <c:pt idx="0">
                  <c:v>950.9568135899998</c:v>
                </c:pt>
                <c:pt idx="1">
                  <c:v>1051.75441598</c:v>
                </c:pt>
                <c:pt idx="2">
                  <c:v>1056.4062182600001</c:v>
                </c:pt>
                <c:pt idx="3">
                  <c:v>814.55240536000008</c:v>
                </c:pt>
                <c:pt idx="4">
                  <c:v>1039.7041821900002</c:v>
                </c:pt>
                <c:pt idx="5">
                  <c:v>1001.6814221199998</c:v>
                </c:pt>
                <c:pt idx="6">
                  <c:v>976.07740686999978</c:v>
                </c:pt>
                <c:pt idx="7">
                  <c:v>1046.1580002600001</c:v>
                </c:pt>
                <c:pt idx="8">
                  <c:v>927.58215151999991</c:v>
                </c:pt>
                <c:pt idx="9">
                  <c:v>1030.6980455400001</c:v>
                </c:pt>
                <c:pt idx="10">
                  <c:v>902.41118110000014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2-49C0-AA78-BC8FFD7B4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5370783"/>
        <c:axId val="455371263"/>
      </c:barChart>
      <c:catAx>
        <c:axId val="455370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5371263"/>
        <c:crosses val="autoZero"/>
        <c:auto val="1"/>
        <c:lblAlgn val="ctr"/>
        <c:lblOffset val="100"/>
        <c:noMultiLvlLbl val="0"/>
      </c:catAx>
      <c:valAx>
        <c:axId val="455371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53707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  <a:prstDash val="solid"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66F2F-D658-9033-A9A6-427C37C9E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734EDA-0BFC-A316-30FC-C1AE84EFE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7A5F5-0F87-EA71-A473-67F27304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4E807C-C542-B25D-0E5C-77454408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163B26-B490-FD8B-84AD-928391B7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20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5A4CA-EC3F-A36D-3420-4B8FE669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D423A8-8EB8-F467-48FD-A43F645FF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D71F3-6328-1BC3-F1F3-DE2F3E69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13FA4D-2F6C-5B19-D205-80B65C1A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098CBC-711E-3064-B61B-8AA47CF4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955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4105C8-0C48-AF62-3A64-C238C626F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080E6E-D4C9-1EFD-4A9D-BF73DF4B7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54C80D-41F8-8DF5-8BAB-19D76063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BDEA68-C5F9-8074-5652-719EBBD4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A2DE15-D1D7-F49B-8E9F-C9EEF74B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3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F08A7-B4C7-2BAB-0582-D862CBE4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BDCE41-20C9-067B-CA87-FF9EAE6B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DE3E31-EB07-8579-DAD3-71F49CB8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740BBA-6E68-E316-3757-665822BB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E88E5-68FF-329B-2210-EACE25ADD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94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F6AD5-D20B-35A0-AEFA-B77F7BBD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CD2FD2-4EB5-BE5B-28BE-70C6FA62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FFCCB6-28B5-BC6E-81AB-BF263BBD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CD98E-C4D7-6FCE-82AF-0E5B6C75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A4F75-B31B-9808-88C7-B86E55D5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817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1DE47-583A-E416-5557-95535F49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A22277-0862-3420-FC82-83261D597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A5BE7E-5032-2615-D6B6-3CD722FE7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8BB83B-403C-DE92-3BBA-97148746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74B79B-56C9-B1C5-F651-DEAC88F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4535EB-AAF6-4504-8827-D9C20A7A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5720D-9D24-805B-8EE7-5E43AF71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EC541A-B0C1-4369-7F37-C4A1612AB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32A9DE-43F3-40ED-29A5-2AD035E91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6A8FD3-95C3-D300-7AA7-579263B7F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893B88-6074-3BBA-1083-DE5EC8F9F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C54B8D-CCD7-8791-4901-FFFFC30C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08A493-0394-2E17-7A85-00F69400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387166-7A46-5C81-8893-885F37B5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324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1DFBD-97FD-F369-FDD1-D5B4F3199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4B138-8E7F-B89C-E667-669972299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AA595B-5384-ED50-23CB-E905E8F6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716187-CD79-B6AA-5B68-A0ABDD80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557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94FC90-9A0E-6CB5-EF01-11405CAA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727150-970B-E449-C772-D88E3BC2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8450B1-082B-B51E-8849-ABE7BC34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2240A-2295-F137-0979-E2D65E35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E639B-ECF2-388C-17A5-BA8D8EFCD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2911AD-AE63-836F-B733-714B7DF3B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E2FF7B-DE17-F5CB-F1E0-13D96531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22B081-20D4-DB82-BAEA-B78D87A8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EA75BC-0E1C-82E0-4A30-9BE0F9A0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23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B2A87-14B2-41C9-C7C3-91C8DF21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C8EFF1-AB66-F19D-46D5-3B82D343C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B87A90-34E2-067F-0D16-F0D2D1F89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EC7C07-F4F7-5A37-C4C3-5987FBEC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6D36F2-7C71-E5C7-FC59-9037EDDD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206307-5E4E-9E62-3DCF-5C5BEF23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13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CF36EA-6E40-21B9-CDBA-68CF6424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32600C-E39C-437C-33D5-7AA26B368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443A78-DF4F-71B7-587D-2CD2C01E9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6D0D-86A3-4200-8516-4BE31B46BA00}" type="datetimeFigureOut">
              <a:rPr lang="es-CO" smtClean="0"/>
              <a:t>8/05/2025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6C4429-FF04-5579-4616-53D20B03A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7C6C65-185E-A568-BF26-571FDD834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AC00-6C5E-4AAC-9FA0-25C80105BF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37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757246" y="3262640"/>
            <a:ext cx="8365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PRESUPUESTO VIGENCIA 2024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6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2115880" y="91444"/>
            <a:ext cx="802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GASTOS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RECURSOS PROPIOS DICIEMBRE 2024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17D4D0-1F55-4460-8C50-EB1F6E15FE86}"/>
              </a:ext>
            </a:extLst>
          </p:cNvPr>
          <p:cNvSpPr txBox="1"/>
          <p:nvPr/>
        </p:nvSpPr>
        <p:spPr>
          <a:xfrm>
            <a:off x="550534" y="6241675"/>
            <a:ext cx="32651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oficina de presupuesto con corte a 30 de noviembre 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54758E7C-753F-4EF1-B154-2C8F69B13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2595" y="4102961"/>
            <a:ext cx="3835696" cy="1657755"/>
          </a:xfrm>
          <a:ln>
            <a:solidFill>
              <a:schemeClr val="tx1"/>
            </a:solidFill>
            <a:prstDash val="lgDashDotDot"/>
          </a:ln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" dirty="0"/>
              <a:t>La Empresa de Acueducto, Alcantarillado y Aseo de Yopal EICE – ESP para el cierre de la vigencia fiscal 2024, termino con un presupuesto de ingresos y gastos de recursos propios por la suma de $71.775.402.911.</a:t>
            </a:r>
            <a:endParaRPr lang="es-CO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C86C59C9-D3F5-9351-058A-8BE13079F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84109"/>
              </p:ext>
            </p:extLst>
          </p:nvPr>
        </p:nvGraphicFramePr>
        <p:xfrm>
          <a:off x="1760220" y="1097284"/>
          <a:ext cx="6864491" cy="2171700"/>
        </p:xfrm>
        <a:graphic>
          <a:graphicData uri="http://schemas.openxmlformats.org/drawingml/2006/table">
            <a:tbl>
              <a:tblPr/>
              <a:tblGrid>
                <a:gridCol w="3833352">
                  <a:extLst>
                    <a:ext uri="{9D8B030D-6E8A-4147-A177-3AD203B41FA5}">
                      <a16:colId xmlns:a16="http://schemas.microsoft.com/office/drawing/2014/main" val="3065164934"/>
                    </a:ext>
                  </a:extLst>
                </a:gridCol>
                <a:gridCol w="1783812">
                  <a:extLst>
                    <a:ext uri="{9D8B030D-6E8A-4147-A177-3AD203B41FA5}">
                      <a16:colId xmlns:a16="http://schemas.microsoft.com/office/drawing/2014/main" val="3416353502"/>
                    </a:ext>
                  </a:extLst>
                </a:gridCol>
                <a:gridCol w="1247327">
                  <a:extLst>
                    <a:ext uri="{9D8B030D-6E8A-4147-A177-3AD203B41FA5}">
                      <a16:colId xmlns:a16="http://schemas.microsoft.com/office/drawing/2014/main" val="391217611"/>
                    </a:ext>
                  </a:extLst>
                </a:gridCol>
              </a:tblGrid>
              <a:tr h="2667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DISPONIBILIDADES PRESUPUESTALES DE GASTOS 2024 – EN MILLONES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91769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DETALLE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PRESUPUESTO DEFINITIVO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04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71,775.40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342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16,970.24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475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23,532.19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13467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GASTOS DE OPERACIÓN COMERCIAL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26,838.38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9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CUENTAS POR PAGAR RECURSOS PROPIOS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3,735.74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0558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CUENTAS POR PAGAR GASTOS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698.82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657156"/>
                  </a:ext>
                </a:extLst>
              </a:tr>
            </a:tbl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3BF19CB8-6B9E-B126-A363-D2A646C30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165305"/>
              </p:ext>
            </p:extLst>
          </p:nvPr>
        </p:nvGraphicFramePr>
        <p:xfrm>
          <a:off x="446616" y="3709759"/>
          <a:ext cx="6747667" cy="243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98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636AC3-CFF8-700D-893D-6AA592D24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86DE3E-3BA9-6FCE-B53B-94C0A888F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7147"/>
              </p:ext>
            </p:extLst>
          </p:nvPr>
        </p:nvGraphicFramePr>
        <p:xfrm>
          <a:off x="259645" y="1379791"/>
          <a:ext cx="11763024" cy="2424875"/>
        </p:xfrm>
        <a:graphic>
          <a:graphicData uri="http://schemas.openxmlformats.org/drawingml/2006/table">
            <a:tbl>
              <a:tblPr firstRow="1" firstCol="1" bandRow="1"/>
              <a:tblGrid>
                <a:gridCol w="1594770">
                  <a:extLst>
                    <a:ext uri="{9D8B030D-6E8A-4147-A177-3AD203B41FA5}">
                      <a16:colId xmlns:a16="http://schemas.microsoft.com/office/drawing/2014/main" val="1660894834"/>
                    </a:ext>
                  </a:extLst>
                </a:gridCol>
                <a:gridCol w="842039">
                  <a:extLst>
                    <a:ext uri="{9D8B030D-6E8A-4147-A177-3AD203B41FA5}">
                      <a16:colId xmlns:a16="http://schemas.microsoft.com/office/drawing/2014/main" val="3607242893"/>
                    </a:ext>
                  </a:extLst>
                </a:gridCol>
                <a:gridCol w="867553">
                  <a:extLst>
                    <a:ext uri="{9D8B030D-6E8A-4147-A177-3AD203B41FA5}">
                      <a16:colId xmlns:a16="http://schemas.microsoft.com/office/drawing/2014/main" val="4144713137"/>
                    </a:ext>
                  </a:extLst>
                </a:gridCol>
                <a:gridCol w="905831">
                  <a:extLst>
                    <a:ext uri="{9D8B030D-6E8A-4147-A177-3AD203B41FA5}">
                      <a16:colId xmlns:a16="http://schemas.microsoft.com/office/drawing/2014/main" val="1663297037"/>
                    </a:ext>
                  </a:extLst>
                </a:gridCol>
                <a:gridCol w="931345">
                  <a:extLst>
                    <a:ext uri="{9D8B030D-6E8A-4147-A177-3AD203B41FA5}">
                      <a16:colId xmlns:a16="http://schemas.microsoft.com/office/drawing/2014/main" val="3997735791"/>
                    </a:ext>
                  </a:extLst>
                </a:gridCol>
                <a:gridCol w="803764">
                  <a:extLst>
                    <a:ext uri="{9D8B030D-6E8A-4147-A177-3AD203B41FA5}">
                      <a16:colId xmlns:a16="http://schemas.microsoft.com/office/drawing/2014/main" val="1040727817"/>
                    </a:ext>
                  </a:extLst>
                </a:gridCol>
                <a:gridCol w="765490">
                  <a:extLst>
                    <a:ext uri="{9D8B030D-6E8A-4147-A177-3AD203B41FA5}">
                      <a16:colId xmlns:a16="http://schemas.microsoft.com/office/drawing/2014/main" val="1023181407"/>
                    </a:ext>
                  </a:extLst>
                </a:gridCol>
                <a:gridCol w="791005">
                  <a:extLst>
                    <a:ext uri="{9D8B030D-6E8A-4147-A177-3AD203B41FA5}">
                      <a16:colId xmlns:a16="http://schemas.microsoft.com/office/drawing/2014/main" val="512614186"/>
                    </a:ext>
                  </a:extLst>
                </a:gridCol>
                <a:gridCol w="762100">
                  <a:extLst>
                    <a:ext uri="{9D8B030D-6E8A-4147-A177-3AD203B41FA5}">
                      <a16:colId xmlns:a16="http://schemas.microsoft.com/office/drawing/2014/main" val="2079235498"/>
                    </a:ext>
                  </a:extLst>
                </a:gridCol>
                <a:gridCol w="794128">
                  <a:extLst>
                    <a:ext uri="{9D8B030D-6E8A-4147-A177-3AD203B41FA5}">
                      <a16:colId xmlns:a16="http://schemas.microsoft.com/office/drawing/2014/main" val="1330396065"/>
                    </a:ext>
                  </a:extLst>
                </a:gridCol>
                <a:gridCol w="843761">
                  <a:extLst>
                    <a:ext uri="{9D8B030D-6E8A-4147-A177-3AD203B41FA5}">
                      <a16:colId xmlns:a16="http://schemas.microsoft.com/office/drawing/2014/main" val="3364229658"/>
                    </a:ext>
                  </a:extLst>
                </a:gridCol>
                <a:gridCol w="707270">
                  <a:extLst>
                    <a:ext uri="{9D8B030D-6E8A-4147-A177-3AD203B41FA5}">
                      <a16:colId xmlns:a16="http://schemas.microsoft.com/office/drawing/2014/main" val="1728977877"/>
                    </a:ext>
                  </a:extLst>
                </a:gridCol>
                <a:gridCol w="1153968">
                  <a:extLst>
                    <a:ext uri="{9D8B030D-6E8A-4147-A177-3AD203B41FA5}">
                      <a16:colId xmlns:a16="http://schemas.microsoft.com/office/drawing/2014/main" val="1270411318"/>
                    </a:ext>
                  </a:extLst>
                </a:gridCol>
              </a:tblGrid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DETALLE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ENERO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MARZO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ABRIL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MAYO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JUNIO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JULIO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AGOST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SEPT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ACUMULADO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21793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GASTOS  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892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4,855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2,030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3,720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4,595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3,079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5,072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4,071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3,252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8,117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3,365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43,048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543556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FUNCIONAMIENTO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157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1,213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649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1,062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1,768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1,321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2,047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1,278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1,034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2,206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1,142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13,878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56366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INVERSIÓN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258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111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3,479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3,952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115152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OPERACIÓN COMERCIAL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308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2,039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357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1,822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2,567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1,704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2,412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2,759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1,882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2,433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1,810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20,094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35627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CXP RECURSOS PROPIOS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277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1,422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296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572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209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305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225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407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3,755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18303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PASIVOS EXIGIBLES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714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749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443226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CXP GASTOS DE FUNCIONAMIENTO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149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181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212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2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620</a:t>
                      </a:r>
                      <a:endParaRPr lang="es-CO" sz="1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70502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7F954BE4-04DB-34B5-4AC8-4300661A4EFD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F2F38C0-66D3-08AE-DF70-0A07FA176599}"/>
              </a:ext>
            </a:extLst>
          </p:cNvPr>
          <p:cNvSpPr txBox="1"/>
          <p:nvPr/>
        </p:nvSpPr>
        <p:spPr>
          <a:xfrm>
            <a:off x="3744695" y="25866"/>
            <a:ext cx="456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PAGOS POR PERIODO 2024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3F12D7-22C7-121C-08A7-3C06336938B0}"/>
              </a:ext>
            </a:extLst>
          </p:cNvPr>
          <p:cNvSpPr txBox="1"/>
          <p:nvPr/>
        </p:nvSpPr>
        <p:spPr>
          <a:xfrm>
            <a:off x="1444978" y="4343982"/>
            <a:ext cx="9719733" cy="1661993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/>
          <a:p>
            <a:pPr algn="just"/>
            <a:r>
              <a:rPr lang="es-ES" sz="1700" dirty="0"/>
              <a:t>El promedio de pagos mensuales que ha hecho la Empresa con corte a noviembre de 2024 es de $ 3.913 millones, los meses que acumulan mayores valores pagados son octubre con $ 8.117 millones, en este mes se pagó lo correspondiente a los carros compactadores, julio con $ 5.072 millones, este aumento se debió al pago de la prima de servicios, febrero con $ 4.855 millones pagos de nómina principalmente que eran de enero y se pagaron en febrero y mayo con $ 4.595 millones, pagos de contratos para la operación comercial de la Empresa por valor de $ 2.567 millones.</a:t>
            </a:r>
            <a:endParaRPr lang="es-CO" sz="17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C31ED59-29BC-1F9A-1306-4BC721C6D54D}"/>
              </a:ext>
            </a:extLst>
          </p:cNvPr>
          <p:cNvSpPr txBox="1"/>
          <p:nvPr/>
        </p:nvSpPr>
        <p:spPr>
          <a:xfrm>
            <a:off x="259645" y="3804666"/>
            <a:ext cx="32651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oficina de presupuesto con corte a 30 de noviembre 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2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6C7CE0-92F1-A79F-7E45-DE5E5E82B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BC3FC94-6DF8-5172-3B6A-852842736362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C3AD33-865A-11DB-9A21-365FE52C1E16}"/>
              </a:ext>
            </a:extLst>
          </p:cNvPr>
          <p:cNvSpPr txBox="1"/>
          <p:nvPr/>
        </p:nvSpPr>
        <p:spPr>
          <a:xfrm>
            <a:off x="2856089" y="71022"/>
            <a:ext cx="6457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EJECUCIÓN DE INGRESOS POR SERVICIOS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5C3745D-0724-4545-B680-7CE1E6C4F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611100"/>
              </p:ext>
            </p:extLst>
          </p:nvPr>
        </p:nvGraphicFramePr>
        <p:xfrm>
          <a:off x="615244" y="1802782"/>
          <a:ext cx="10938933" cy="325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50DAAE67-2FD0-2BF1-AF6A-FDF6DABEA1F1}"/>
              </a:ext>
            </a:extLst>
          </p:cNvPr>
          <p:cNvSpPr txBox="1"/>
          <p:nvPr/>
        </p:nvSpPr>
        <p:spPr>
          <a:xfrm>
            <a:off x="615244" y="5157941"/>
            <a:ext cx="32651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oficina de presupuesto con corte a 30 de noviembre 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23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A3E38B-6E86-2E8C-135A-549491431B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525F87-83DB-FF47-F617-3E56A3197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908983"/>
              </p:ext>
            </p:extLst>
          </p:nvPr>
        </p:nvGraphicFramePr>
        <p:xfrm>
          <a:off x="863600" y="1031706"/>
          <a:ext cx="10543823" cy="3291314"/>
        </p:xfrm>
        <a:graphic>
          <a:graphicData uri="http://schemas.openxmlformats.org/drawingml/2006/table">
            <a:tbl>
              <a:tblPr firstRow="1" firstCol="1" bandRow="1"/>
              <a:tblGrid>
                <a:gridCol w="1177745">
                  <a:extLst>
                    <a:ext uri="{9D8B030D-6E8A-4147-A177-3AD203B41FA5}">
                      <a16:colId xmlns:a16="http://schemas.microsoft.com/office/drawing/2014/main" val="1160227280"/>
                    </a:ext>
                  </a:extLst>
                </a:gridCol>
                <a:gridCol w="1535124">
                  <a:extLst>
                    <a:ext uri="{9D8B030D-6E8A-4147-A177-3AD203B41FA5}">
                      <a16:colId xmlns:a16="http://schemas.microsoft.com/office/drawing/2014/main" val="1298962429"/>
                    </a:ext>
                  </a:extLst>
                </a:gridCol>
                <a:gridCol w="1723664">
                  <a:extLst>
                    <a:ext uri="{9D8B030D-6E8A-4147-A177-3AD203B41FA5}">
                      <a16:colId xmlns:a16="http://schemas.microsoft.com/office/drawing/2014/main" val="3565577299"/>
                    </a:ext>
                  </a:extLst>
                </a:gridCol>
                <a:gridCol w="1820989">
                  <a:extLst>
                    <a:ext uri="{9D8B030D-6E8A-4147-A177-3AD203B41FA5}">
                      <a16:colId xmlns:a16="http://schemas.microsoft.com/office/drawing/2014/main" val="1216701042"/>
                    </a:ext>
                  </a:extLst>
                </a:gridCol>
                <a:gridCol w="4206353">
                  <a:extLst>
                    <a:ext uri="{9D8B030D-6E8A-4147-A177-3AD203B41FA5}">
                      <a16:colId xmlns:a16="http://schemas.microsoft.com/office/drawing/2014/main" val="2964364310"/>
                    </a:ext>
                  </a:extLst>
                </a:gridCol>
                <a:gridCol w="79948">
                  <a:extLst>
                    <a:ext uri="{9D8B030D-6E8A-4147-A177-3AD203B41FA5}">
                      <a16:colId xmlns:a16="http://schemas.microsoft.com/office/drawing/2014/main" val="627033755"/>
                    </a:ext>
                  </a:extLst>
                </a:gridCol>
              </a:tblGrid>
              <a:tr h="17744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5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SUBSIDIOS - 2024</a:t>
                      </a:r>
                      <a:endParaRPr lang="es-CO" sz="15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7790"/>
                  </a:ext>
                </a:extLst>
              </a:tr>
              <a:tr h="364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MES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FECHA RADICADO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VALOR PAGADO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VALOR POR PAGAR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OBSERVACIONES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190197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ENERO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08/03/2024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$ 514,729,273.00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pago fue realizado por la alcaldía en septiembre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744081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FEBRERO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15/04/2024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$ 523,587,544.00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pago fue realizado por la alcaldía en septiembre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260417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MARZO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23/04/2024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$ 526,486,869.00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pago fue realizado por la alcaldía en septiembre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996781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ABRIL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09/09/2024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$ 550,843,956.00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pago fue realizado por la alcaldía en octubre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698877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MAYO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17/09/2024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$ 528,969,334.00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342340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JUNIO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02/10/2024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$ 530,457,701.00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619489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JULIO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30/10/2024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$ 521,781,844.00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582917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AGOSTO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14/11/2024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$ 539,915,238.00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340939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SEPTIEMBRE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25/11/2024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$ 551,580,294.00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355608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OCTUBRE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25/11/2024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$ 541,341,113.00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704075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NOVIEMBRE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18/12/2024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$ 544,889,430.00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Pendiente de pago por parte de la alcaldía</a:t>
                      </a:r>
                      <a:endParaRPr lang="es-CO" sz="11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288443"/>
                  </a:ext>
                </a:extLst>
              </a:tr>
              <a:tr h="190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DICIEMBRE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$ 0.00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cuenta de cobro se radica en febrero 2025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817319"/>
                  </a:ext>
                </a:extLst>
              </a:tr>
              <a:tr h="364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CUENTAS POR COBRAR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$ 2,115,647,642.00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$ 3,758,934,954.00</a:t>
                      </a:r>
                      <a:endParaRPr lang="es-CO" sz="11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es-CO" sz="1200" dirty="0">
                          <a:effectLst/>
                          <a:latin typeface="Times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690733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43241DF4-4D76-2C8D-A9B6-6AAA1D5DD65E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B22D7C2-0290-16CB-D2F3-DD2038B4249A}"/>
              </a:ext>
            </a:extLst>
          </p:cNvPr>
          <p:cNvSpPr txBox="1"/>
          <p:nvPr/>
        </p:nvSpPr>
        <p:spPr>
          <a:xfrm>
            <a:off x="2698045" y="25866"/>
            <a:ext cx="6874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SUBSIDIOS A LOS SERVICIOS PÚBLICOS 2024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4558BE-A983-6F3C-A619-5F3A22BFD5EE}"/>
              </a:ext>
            </a:extLst>
          </p:cNvPr>
          <p:cNvSpPr txBox="1"/>
          <p:nvPr/>
        </p:nvSpPr>
        <p:spPr>
          <a:xfrm>
            <a:off x="824088" y="4797694"/>
            <a:ext cx="10543823" cy="1415772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/>
          <a:p>
            <a:pPr algn="just"/>
            <a:r>
              <a:rPr lang="es-ES" sz="1700" dirty="0"/>
              <a:t>La Empresa de Acueducto, Alcantarillado y Aseo de Yopal realizó las gestiones necesarias ante la alcaldía municipal de Yopal para que se desembolsaran los recursos por concepto de subsidios de los meses comprendidos entre mayo a noviembre, sin recibir respuesta por parte de la administración municipal. Se ha reiterado la solicitud para que la alcaldía se ponga al día con el desembolso y estamos a la espera de su respuesta.</a:t>
            </a:r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C2DDC7-23DE-5B0C-A80B-3E03AFA73716}"/>
              </a:ext>
            </a:extLst>
          </p:cNvPr>
          <p:cNvSpPr txBox="1"/>
          <p:nvPr/>
        </p:nvSpPr>
        <p:spPr>
          <a:xfrm>
            <a:off x="863600" y="4348886"/>
            <a:ext cx="32651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oficina de presupuesto con corte a 30 de noviembre 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843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667</Words>
  <Application>Microsoft Office PowerPoint</Application>
  <PresentationFormat>Panorámica</PresentationFormat>
  <Paragraphs>224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Hernan Orlando HB. Bolivar Vargs</dc:creator>
  <cp:lastModifiedBy>Hernan Orlando HB. Bolivar Vargs</cp:lastModifiedBy>
  <cp:revision>6</cp:revision>
  <dcterms:created xsi:type="dcterms:W3CDTF">2025-05-08T19:16:45Z</dcterms:created>
  <dcterms:modified xsi:type="dcterms:W3CDTF">2025-05-08T20:18:28Z</dcterms:modified>
</cp:coreProperties>
</file>