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4" r:id="rId3"/>
    <p:sldId id="268" r:id="rId4"/>
    <p:sldId id="259" r:id="rId5"/>
    <p:sldId id="266" r:id="rId6"/>
    <p:sldId id="257" r:id="rId7"/>
    <p:sldId id="256" r:id="rId8"/>
    <p:sldId id="260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D56-41A9-9460-A534F9505FF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D56-41A9-9460-A534F9505FF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D56-41A9-9460-A534F9505FF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D56-41A9-9460-A534F9505FF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D56-41A9-9460-A534F9505FF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D56-41A9-9460-A534F9505FF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4D56-41A9-9460-A534F9505F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Hoja7!$E$14:$E$20</c:f>
              <c:strCache>
                <c:ptCount val="7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</c:strCache>
            </c:strRef>
          </c:cat>
          <c:val>
            <c:numRef>
              <c:f>Hoja7!$F$14:$F$20</c:f>
              <c:numCache>
                <c:formatCode>_-* #,##0_-;\-* #,##0_-;_-* "-"??_-;_-@_-</c:formatCode>
                <c:ptCount val="7"/>
                <c:pt idx="0">
                  <c:v>2365032136</c:v>
                </c:pt>
                <c:pt idx="1">
                  <c:v>2330026324</c:v>
                </c:pt>
                <c:pt idx="2">
                  <c:v>2606436633</c:v>
                </c:pt>
                <c:pt idx="3">
                  <c:v>5101897771</c:v>
                </c:pt>
                <c:pt idx="4">
                  <c:v>2611600520</c:v>
                </c:pt>
                <c:pt idx="5">
                  <c:v>2519736656</c:v>
                </c:pt>
                <c:pt idx="6">
                  <c:v>5937060851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D56-41A9-9460-A534F9505FF6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Hoja7!$E$14:$E$20</c:f>
              <c:strCache>
                <c:ptCount val="7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</c:strCache>
            </c:strRef>
          </c:cat>
          <c:val>
            <c:numRef>
              <c:f>Hoja7!$G$14:$G$20</c:f>
              <c:numCache>
                <c:formatCode>General</c:formatCode>
                <c:ptCount val="7"/>
                <c:pt idx="0">
                  <c:v>2.2999999999999998</c:v>
                </c:pt>
                <c:pt idx="1">
                  <c:v>2.2999999999999998</c:v>
                </c:pt>
                <c:pt idx="2">
                  <c:v>2.6</c:v>
                </c:pt>
                <c:pt idx="3">
                  <c:v>5.0999999999999996</c:v>
                </c:pt>
                <c:pt idx="4">
                  <c:v>2.6</c:v>
                </c:pt>
                <c:pt idx="5">
                  <c:v>2.5</c:v>
                </c:pt>
                <c:pt idx="6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69-4154-9789-92843F8CCA7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6798800"/>
        <c:axId val="1646795472"/>
      </c:barChart>
      <c:catAx>
        <c:axId val="1646798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O"/>
          </a:p>
        </c:txPr>
        <c:crossAx val="1646795472"/>
        <c:crosses val="autoZero"/>
        <c:auto val="1"/>
        <c:lblAlgn val="ctr"/>
        <c:lblOffset val="100"/>
        <c:noMultiLvlLbl val="0"/>
      </c:catAx>
      <c:valAx>
        <c:axId val="16467954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46798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Hoja2!$A$9</c:f>
              <c:strCache>
                <c:ptCount val="1"/>
                <c:pt idx="0">
                  <c:v>TOTALES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A7C4-4926-9406-615658F4963C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>
                  <a:alpha val="85000"/>
                </a:srgbClr>
              </a:solidFill>
              <a:ln w="9525" cap="flat" cmpd="sng" algn="ctr">
                <a:solidFill>
                  <a:schemeClr val="bg2">
                    <a:lumMod val="7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A7C4-4926-9406-615658F4963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40000"/>
                  <a:lumOff val="60000"/>
                  <a:alpha val="85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A7C4-4926-9406-615658F4963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Hoja2!$B$8:$D$8</c:f>
              <c:strCache>
                <c:ptCount val="3"/>
                <c:pt idx="0">
                  <c:v>ACUEDUCTO</c:v>
                </c:pt>
                <c:pt idx="1">
                  <c:v>ALCANTARILLADO</c:v>
                </c:pt>
                <c:pt idx="2">
                  <c:v>ASEO</c:v>
                </c:pt>
              </c:strCache>
            </c:strRef>
          </c:cat>
          <c:val>
            <c:numRef>
              <c:f>Hoja2!$B$9:$D$9</c:f>
              <c:numCache>
                <c:formatCode>#,##0</c:formatCode>
                <c:ptCount val="3"/>
                <c:pt idx="0">
                  <c:v>8567715801</c:v>
                </c:pt>
                <c:pt idx="1">
                  <c:v>3407953830</c:v>
                </c:pt>
                <c:pt idx="2">
                  <c:v>5083348378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7C4-4926-9406-615658F4963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808313984"/>
        <c:axId val="1808312320"/>
      </c:barChart>
      <c:catAx>
        <c:axId val="1808313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08312320"/>
        <c:crosses val="autoZero"/>
        <c:auto val="1"/>
        <c:lblAlgn val="ctr"/>
        <c:lblOffset val="100"/>
        <c:noMultiLvlLbl val="0"/>
      </c:catAx>
      <c:valAx>
        <c:axId val="180831232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808313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Hoja2!$A$9</c:f>
              <c:strCache>
                <c:ptCount val="1"/>
                <c:pt idx="0">
                  <c:v>TOTALES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FAF-4461-93D9-2607CB488C4D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FAF-4461-93D9-2607CB488C4D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FAF-4461-93D9-2607CB488C4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FAF-4461-93D9-2607CB488C4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FAF-4461-93D9-2607CB488C4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DFAF-4461-93D9-2607CB488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Hoja2!$B$8:$D$8</c:f>
              <c:strCache>
                <c:ptCount val="3"/>
                <c:pt idx="0">
                  <c:v>ACUEDUCTO</c:v>
                </c:pt>
                <c:pt idx="1">
                  <c:v>ALCANTARILLADO</c:v>
                </c:pt>
                <c:pt idx="2">
                  <c:v>ASEO</c:v>
                </c:pt>
              </c:strCache>
            </c:strRef>
          </c:cat>
          <c:val>
            <c:numRef>
              <c:f>Hoja2!$B$9:$D$9</c:f>
              <c:numCache>
                <c:formatCode>#,##0</c:formatCode>
                <c:ptCount val="3"/>
                <c:pt idx="0">
                  <c:v>8567715801</c:v>
                </c:pt>
                <c:pt idx="1">
                  <c:v>3407953830</c:v>
                </c:pt>
                <c:pt idx="2">
                  <c:v>5083348378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FAF-4461-93D9-2607CB488C4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EEE-4090-8DDD-D8AB04AC9EB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EEE-4090-8DDD-D8AB04AC9EBF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EEE-4090-8DDD-D8AB04AC9EBF}"/>
                </c:ext>
              </c:extLst>
            </c:dLbl>
            <c:dLbl>
              <c:idx val="1"/>
              <c:layout>
                <c:manualLayout>
                  <c:x val="0.1340057288970378"/>
                  <c:y val="-0.24006205997070076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EEE-4090-8DDD-D8AB04AC9E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Hoja4!$D$4:$E$4</c:f>
              <c:strCache>
                <c:ptCount val="2"/>
                <c:pt idx="0">
                  <c:v> OTROS  ING. CORRIENTES </c:v>
                </c:pt>
                <c:pt idx="1">
                  <c:v> SUBSIDIOS  </c:v>
                </c:pt>
              </c:strCache>
            </c:strRef>
          </c:cat>
          <c:val>
            <c:numRef>
              <c:f>Hoja4!$D$5:$E$5</c:f>
              <c:numCache>
                <c:formatCode>_-* #,##0_-;\-* #,##0_-;_-* "-"??_-;_-@_-</c:formatCode>
                <c:ptCount val="2"/>
                <c:pt idx="0">
                  <c:v>696593645</c:v>
                </c:pt>
                <c:pt idx="1">
                  <c:v>5545395013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EE-4090-8DDD-D8AB04AC9EBF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867,377,869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4A6-4B60-AD18-38B41E8CCE6D}"/>
                </c:ext>
              </c:extLst>
            </c:dLbl>
            <c:dLbl>
              <c:idx val="1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778190830235439"/>
                      <c:h val="0.251249999999999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DDF-4EF4-945F-588E6A9654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Hoja4!$D$4:$E$4</c:f>
              <c:strCache>
                <c:ptCount val="2"/>
                <c:pt idx="0">
                  <c:v> OTROS  ING. CORRIENTES </c:v>
                </c:pt>
                <c:pt idx="1">
                  <c:v> SUBSIDIOS  </c:v>
                </c:pt>
              </c:strCache>
            </c:strRef>
          </c:cat>
          <c:val>
            <c:numRef>
              <c:f>Hoja4!$D$5:$E$5</c:f>
              <c:numCache>
                <c:formatCode>_-* #,##0_-;\-* #,##0_-;_-* "-"??_-;_-@_-</c:formatCode>
                <c:ptCount val="2"/>
                <c:pt idx="0">
                  <c:v>696593645</c:v>
                </c:pt>
                <c:pt idx="1">
                  <c:v>5545395013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DF-4EF4-945F-588E6A96548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59285008"/>
        <c:axId val="1659276688"/>
      </c:barChart>
      <c:catAx>
        <c:axId val="165928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O"/>
          </a:p>
        </c:txPr>
        <c:crossAx val="1659276688"/>
        <c:crosses val="autoZero"/>
        <c:auto val="1"/>
        <c:lblAlgn val="ctr"/>
        <c:lblOffset val="100"/>
        <c:noMultiLvlLbl val="0"/>
      </c:catAx>
      <c:valAx>
        <c:axId val="1659276688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659285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Hoja3!$C$64</c:f>
              <c:strCache>
                <c:ptCount val="1"/>
                <c:pt idx="0">
                  <c:v>APROPIACIÓN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AF0-49EB-BAD0-C357893F7D9E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AF0-49EB-BAD0-C357893F7D9E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AF0-49EB-BAD0-C357893F7D9E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b="1" dirty="0">
                        <a:solidFill>
                          <a:sysClr val="windowText" lastClr="000000"/>
                        </a:solidFill>
                      </a:rPr>
                      <a:t>15%</a:t>
                    </a:r>
                    <a:endParaRPr lang="en-US" sz="16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AF0-49EB-BAD0-C357893F7D9E}"/>
                </c:ext>
              </c:extLst>
            </c:dLbl>
            <c:dLbl>
              <c:idx val="1"/>
              <c:layout>
                <c:manualLayout>
                  <c:x val="1.2926071741032372E-2"/>
                  <c:y val="-0.2340975559873196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dirty="0"/>
                      <a:t>40%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EAF0-49EB-BAD0-C357893F7D9E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dirty="0"/>
                      <a:t>13%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EAF0-49EB-BAD0-C357893F7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Hoja3!$B$65:$B$67</c:f>
              <c:strCache>
                <c:ptCount val="3"/>
                <c:pt idx="0">
                  <c:v>Inversión </c:v>
                </c:pt>
                <c:pt idx="1">
                  <c:v>Funcionamiento</c:v>
                </c:pt>
                <c:pt idx="2">
                  <c:v>Gastos de Producción</c:v>
                </c:pt>
              </c:strCache>
            </c:strRef>
          </c:cat>
          <c:val>
            <c:numRef>
              <c:f>Hoja3!$C$65:$C$67</c:f>
              <c:numCache>
                <c:formatCode>#,##0</c:formatCode>
                <c:ptCount val="3"/>
                <c:pt idx="0">
                  <c:v>8746730787</c:v>
                </c:pt>
                <c:pt idx="1">
                  <c:v>22501147277</c:v>
                </c:pt>
                <c:pt idx="2">
                  <c:v>8667961613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AF0-49EB-BAD0-C357893F7D9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Ejecución Presupuestal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Hoja3!$D$52</c:f>
              <c:strCache>
                <c:ptCount val="1"/>
                <c:pt idx="0">
                  <c:v>Funcionamiento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1"/>
              <c:layout>
                <c:manualLayout>
                  <c:x val="2.2332528893368271E-3"/>
                  <c:y val="6.82407407407406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F4-496F-B929-43729A83A13B}"/>
                </c:ext>
              </c:extLst>
            </c:dLbl>
            <c:dLbl>
              <c:idx val="2"/>
              <c:layout>
                <c:manualLayout>
                  <c:x val="6.6997586680106044E-3"/>
                  <c:y val="6.36111111111110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5F4-496F-B929-43729A83A1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Hoja3!$E$51:$G$51</c:f>
              <c:strCache>
                <c:ptCount val="3"/>
                <c:pt idx="0">
                  <c:v>Apropiación Definitiva</c:v>
                </c:pt>
                <c:pt idx="1">
                  <c:v>Ejecutado</c:v>
                </c:pt>
                <c:pt idx="2">
                  <c:v>Total Compromisos</c:v>
                </c:pt>
              </c:strCache>
            </c:strRef>
          </c:cat>
          <c:val>
            <c:numRef>
              <c:f>Hoja3!$E$52:$G$52</c:f>
              <c:numCache>
                <c:formatCode>_-* #,##0_-;\-* #,##0_-;_-* "-"??_-;_-@_-</c:formatCode>
                <c:ptCount val="3"/>
                <c:pt idx="0">
                  <c:v>22501147277</c:v>
                </c:pt>
                <c:pt idx="1">
                  <c:v>13125669244.916668</c:v>
                </c:pt>
                <c:pt idx="2">
                  <c:v>16127600883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1F-4FC5-99B9-609131308E8B}"/>
            </c:ext>
          </c:extLst>
        </c:ser>
        <c:ser>
          <c:idx val="1"/>
          <c:order val="1"/>
          <c:tx>
            <c:strRef>
              <c:f>Hoja3!$D$53</c:f>
              <c:strCache>
                <c:ptCount val="1"/>
                <c:pt idx="0">
                  <c:v>Inversión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2.9032287561379294E-2"/>
                  <c:y val="7.8101851851851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5F4-496F-B929-43729A83A13B}"/>
                </c:ext>
              </c:extLst>
            </c:dLbl>
            <c:dLbl>
              <c:idx val="1"/>
              <c:layout>
                <c:manualLayout>
                  <c:x val="-4.8938132212791364E-4"/>
                  <c:y val="3.69677748614755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31F-4FC5-99B9-609131308E8B}"/>
                </c:ext>
              </c:extLst>
            </c:dLbl>
            <c:dLbl>
              <c:idx val="2"/>
              <c:layout>
                <c:manualLayout>
                  <c:x val="9.4223928794754681E-3"/>
                  <c:y val="9.18999708369787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31F-4FC5-99B9-609131308E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Hoja3!$E$51:$G$51</c:f>
              <c:strCache>
                <c:ptCount val="3"/>
                <c:pt idx="0">
                  <c:v>Apropiación Definitiva</c:v>
                </c:pt>
                <c:pt idx="1">
                  <c:v>Ejecutado</c:v>
                </c:pt>
                <c:pt idx="2">
                  <c:v>Total Compromisos</c:v>
                </c:pt>
              </c:strCache>
            </c:strRef>
          </c:cat>
          <c:val>
            <c:numRef>
              <c:f>Hoja3!$E$53:$G$53</c:f>
              <c:numCache>
                <c:formatCode>_-* #,##0_-;\-* #,##0_-;_-* "-"??_-;_-@_-</c:formatCode>
                <c:ptCount val="3"/>
                <c:pt idx="0">
                  <c:v>8746730787</c:v>
                </c:pt>
                <c:pt idx="1">
                  <c:v>5102259625.75</c:v>
                </c:pt>
                <c:pt idx="2">
                  <c:v>5914008707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1F-4FC5-99B9-609131308E8B}"/>
            </c:ext>
          </c:extLst>
        </c:ser>
        <c:ser>
          <c:idx val="2"/>
          <c:order val="2"/>
          <c:tx>
            <c:strRef>
              <c:f>Hoja3!$D$54</c:f>
              <c:strCache>
                <c:ptCount val="1"/>
                <c:pt idx="0">
                  <c:v>Gastos de Producción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8.3333333333333332E-3"/>
                  <c:y val="0.1619677748614756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31F-4FC5-99B9-609131308E8B}"/>
                </c:ext>
              </c:extLst>
            </c:dLbl>
            <c:dLbl>
              <c:idx val="1"/>
              <c:layout>
                <c:manualLayout>
                  <c:x val="8.3333333333333332E-3"/>
                  <c:y val="0.1295603674540681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31F-4FC5-99B9-609131308E8B}"/>
                </c:ext>
              </c:extLst>
            </c:dLbl>
            <c:dLbl>
              <c:idx val="2"/>
              <c:layout>
                <c:manualLayout>
                  <c:x val="0"/>
                  <c:y val="0.120301108194808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31F-4FC5-99B9-609131308E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Hoja3!$E$51:$G$51</c:f>
              <c:strCache>
                <c:ptCount val="3"/>
                <c:pt idx="0">
                  <c:v>Apropiación Definitiva</c:v>
                </c:pt>
                <c:pt idx="1">
                  <c:v>Ejecutado</c:v>
                </c:pt>
                <c:pt idx="2">
                  <c:v>Total Compromisos</c:v>
                </c:pt>
              </c:strCache>
            </c:strRef>
          </c:cat>
          <c:val>
            <c:numRef>
              <c:f>Hoja3!$E$54:$G$54</c:f>
              <c:numCache>
                <c:formatCode>_-* #,##0_-;\-* #,##0_-;_-* "-"??_-;_-@_-</c:formatCode>
                <c:ptCount val="3"/>
                <c:pt idx="0">
                  <c:v>8667961613</c:v>
                </c:pt>
                <c:pt idx="1">
                  <c:v>5056310941</c:v>
                </c:pt>
                <c:pt idx="2">
                  <c:v>5310415459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31F-4FC5-99B9-609131308E8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808342688"/>
        <c:axId val="1808338528"/>
      </c:barChart>
      <c:catAx>
        <c:axId val="180834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08338528"/>
        <c:crosses val="autoZero"/>
        <c:auto val="1"/>
        <c:lblAlgn val="ctr"/>
        <c:lblOffset val="100"/>
        <c:noMultiLvlLbl val="0"/>
      </c:catAx>
      <c:valAx>
        <c:axId val="180833852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crossAx val="1808342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A00EA0-5CAC-4829-B10F-546016CD64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4B3EB5-5A8B-4F52-B932-C22E279D2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33D99B-4A17-43E7-AE60-F99D748D1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2/09/2021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8BA946-FE83-4405-A7F8-88DC994CE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D76F32-7E3C-429F-A174-ABF359AA9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629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8C40B4-4F87-4601-9F4E-D375FFBDF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087B056-FB41-4C73-BF6B-DB1591D224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B51CDA-D1E1-439B-ABC0-3241B96A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2/09/2021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B8BC4E-69B1-4C70-9BBB-5356621F3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3F6681-6AC5-45B1-828C-01E1F4C3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724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703F33B-20BD-48E5-A379-0B8913FB47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E9AE657-E5E5-4625-99B7-E314B0F2DB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612827-D0C8-4FB0-8166-D8B9D9F02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2/09/2021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A147E2-3555-4CDB-BED3-14E1EAAC3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56B332-7DEC-4F78-AAAC-76C552EF0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9191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B1FBB0-43AC-4736-9F0C-F41C353B9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B7C4BD-18D7-4FD4-81FF-F97BC5DCE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D96280-FFBF-4B9B-9C14-07D35EDD9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2/09/2021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3F818E-9518-47D2-92E7-26C96CD5A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7BA7A6-91B5-4C57-9A87-28DB6906E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062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FC0EB4-5B55-425C-901C-7EE8F4268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39780C-4919-46DF-96CA-7387296E0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9B3907-273F-47A7-B7C8-266C45544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2/09/2021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D791D4-1EAA-44F7-8A79-4E07984F2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B9AC57-EE09-426A-9993-4B40F6065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0266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8ACDB1-3856-4CB2-8CE3-D135139A1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073FEB-EEE9-4653-816A-C89455A1D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45869BE-E458-45BC-BC30-9309F0742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DC6323D-F333-4CF6-885A-8114F4E91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2/09/2021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6ED47F-35E8-4F41-BA7B-0FC5B9012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1C83C2-4A1B-4A81-A7C3-F92D2AA11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6813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0F7E54-623A-420B-8764-00B713C4B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522114-5F24-4722-9736-44D856A24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B164ECE-BBBE-4E37-A355-184BDE8210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3130080-08F6-43D1-9BF0-92F813CC0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B32C57F-36E4-461D-8113-EEF317A00A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54815A1-743E-42FF-BEB7-40710D929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2/09/2021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E3C51AA-06F3-4607-AA4A-265049467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DD080DC-7351-479D-ACD2-EF160F7AF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5113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41FC32-2665-4B8A-B6DE-FEEBCEC6C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3666116-A567-4916-A51E-CB6618662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2/09/2021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B0871AF-0451-47A5-9C53-C6AD5D1FF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AF148F4-FBA1-4DE1-BEF6-70140C2F8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9014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9388AE9-E150-4B9F-8D04-1A696EF9F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2/09/2021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D241141-2130-484D-91A0-0F9BABFBD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281FCA9-CA5F-446D-AF56-C555097D9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204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BD0079-BBF4-4D5C-9274-882E3E0D8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CB35DF-954F-4708-A77F-F766128B4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8A9274D-1FDB-4B6C-8CBF-0BA84245C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4ADEF0-C638-4163-9CF9-9C8C1CDC8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2/09/2021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CE0F6F-6B06-4603-83A7-35B085E42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7A077AD-586F-4EB8-A144-8608F514D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28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AC3B16-95E5-4F8B-92F4-CF58965FC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AC84580-F6C1-46F8-96CF-3621309543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DC97DBF-4799-4841-9A3C-C65F61334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919B14-F011-43B0-9F1A-EF09BE1F3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2/09/2021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B124AF-F559-4D8F-8DE1-F0658D04F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831DBE-79BD-4205-B644-B291D16C3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0805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E691A2-FC41-4F80-8FD8-112BB476E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8C5C804-695C-4DB7-8585-F7A563D76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A42B7D-6432-4B73-ABDE-E397E3EB60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D8DDB-7D53-4BA6-A3D5-F893F1B59C73}" type="datetimeFigureOut">
              <a:rPr lang="es-CO" smtClean="0"/>
              <a:t>2/09/2021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D2056D-D22C-4CBE-A5AC-CF62236AF8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932BD2-C0FC-41AC-9AB4-E7DA8704F9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046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8.x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71A6EC60-858D-43C8-AD4D-7A5063262497}"/>
              </a:ext>
            </a:extLst>
          </p:cNvPr>
          <p:cNvSpPr/>
          <p:nvPr/>
        </p:nvSpPr>
        <p:spPr>
          <a:xfrm>
            <a:off x="0" y="1634490"/>
            <a:ext cx="12192000" cy="3371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6CA399A-E190-4E97-8061-B89411792320}"/>
              </a:ext>
            </a:extLst>
          </p:cNvPr>
          <p:cNvSpPr txBox="1"/>
          <p:nvPr/>
        </p:nvSpPr>
        <p:spPr>
          <a:xfrm>
            <a:off x="2960370" y="2119640"/>
            <a:ext cx="771525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800" b="1" dirty="0">
                <a:solidFill>
                  <a:schemeClr val="bg1"/>
                </a:solidFill>
              </a:rPr>
              <a:t>Seguimiento a la ejecución presupuestal</a:t>
            </a:r>
          </a:p>
          <a:p>
            <a:pPr algn="r"/>
            <a:r>
              <a:rPr lang="es-ES" sz="2800" b="1" dirty="0">
                <a:solidFill>
                  <a:schemeClr val="bg1"/>
                </a:solidFill>
              </a:rPr>
              <a:t>con corte a 31 de julio 2021</a:t>
            </a:r>
          </a:p>
          <a:p>
            <a:endParaRPr lang="es-ES" sz="2800" b="1" dirty="0">
              <a:solidFill>
                <a:schemeClr val="bg1"/>
              </a:solidFill>
            </a:endParaRPr>
          </a:p>
          <a:p>
            <a:endParaRPr lang="es-ES" sz="2800" b="1" dirty="0">
              <a:solidFill>
                <a:schemeClr val="bg1"/>
              </a:solidFill>
            </a:endParaRPr>
          </a:p>
          <a:p>
            <a:endParaRPr lang="es-ES" sz="2800" b="1" dirty="0">
              <a:solidFill>
                <a:schemeClr val="bg1"/>
              </a:solidFill>
            </a:endParaRPr>
          </a:p>
          <a:p>
            <a:pPr algn="r"/>
            <a:r>
              <a:rPr lang="es-ES" sz="2800" b="1" dirty="0">
                <a:solidFill>
                  <a:schemeClr val="bg1"/>
                </a:solidFill>
              </a:rPr>
              <a:t>Unidad de Planeación </a:t>
            </a:r>
          </a:p>
          <a:p>
            <a:endParaRPr lang="es-CO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99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71A6EC60-858D-43C8-AD4D-7A5063262497}"/>
              </a:ext>
            </a:extLst>
          </p:cNvPr>
          <p:cNvSpPr/>
          <p:nvPr/>
        </p:nvSpPr>
        <p:spPr>
          <a:xfrm>
            <a:off x="0" y="3021330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6CA399A-E190-4E97-8061-B89411792320}"/>
              </a:ext>
            </a:extLst>
          </p:cNvPr>
          <p:cNvSpPr txBox="1"/>
          <p:nvPr/>
        </p:nvSpPr>
        <p:spPr>
          <a:xfrm>
            <a:off x="2617470" y="3262640"/>
            <a:ext cx="7715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</a:rPr>
              <a:t>PRESUPUESTO DE INGRESOS A 31 DE JULIO 2021</a:t>
            </a:r>
            <a:endParaRPr lang="es-CO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644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A10E38F1-4899-4E15-9B7C-4B705313CDC5}"/>
              </a:ext>
            </a:extLst>
          </p:cNvPr>
          <p:cNvSpPr/>
          <p:nvPr/>
        </p:nvSpPr>
        <p:spPr>
          <a:xfrm>
            <a:off x="0" y="-215444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34F1051-066B-4931-9909-D62BC94B04DE}"/>
              </a:ext>
            </a:extLst>
          </p:cNvPr>
          <p:cNvSpPr txBox="1"/>
          <p:nvPr/>
        </p:nvSpPr>
        <p:spPr>
          <a:xfrm>
            <a:off x="4080510" y="91444"/>
            <a:ext cx="6064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</a:rPr>
              <a:t>INGRESOS RECURSOS PROPIOS</a:t>
            </a:r>
            <a:endParaRPr lang="es-CO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9D23C2AD-6272-4CF7-80C2-DDF562A4B7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8089845"/>
              </p:ext>
            </p:extLst>
          </p:nvPr>
        </p:nvGraphicFramePr>
        <p:xfrm>
          <a:off x="240030" y="1293317"/>
          <a:ext cx="4389120" cy="2867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C89E7D75-51FA-4284-9587-DD091C27AB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4733773"/>
              </p:ext>
            </p:extLst>
          </p:nvPr>
        </p:nvGraphicFramePr>
        <p:xfrm>
          <a:off x="4861560" y="1293315"/>
          <a:ext cx="6991350" cy="2867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205C243-9822-4375-B762-7AFD5A370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111722"/>
              </p:ext>
            </p:extLst>
          </p:nvPr>
        </p:nvGraphicFramePr>
        <p:xfrm>
          <a:off x="240030" y="4277811"/>
          <a:ext cx="6823710" cy="23185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74985">
                  <a:extLst>
                    <a:ext uri="{9D8B030D-6E8A-4147-A177-3AD203B41FA5}">
                      <a16:colId xmlns:a16="http://schemas.microsoft.com/office/drawing/2014/main" val="2893478717"/>
                    </a:ext>
                  </a:extLst>
                </a:gridCol>
                <a:gridCol w="4248725">
                  <a:extLst>
                    <a:ext uri="{9D8B030D-6E8A-4147-A177-3AD203B41FA5}">
                      <a16:colId xmlns:a16="http://schemas.microsoft.com/office/drawing/2014/main" val="3990398133"/>
                    </a:ext>
                  </a:extLst>
                </a:gridCol>
              </a:tblGrid>
              <a:tr h="25761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500" b="1" u="none" strike="noStrike" dirty="0">
                          <a:effectLst/>
                        </a:rPr>
                        <a:t>TOTAL RECAUDADO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991984"/>
                  </a:ext>
                </a:extLst>
              </a:tr>
              <a:tr h="25761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 dirty="0">
                          <a:effectLst/>
                        </a:rPr>
                        <a:t>Ene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500" u="none" strike="noStrike" dirty="0">
                          <a:effectLst/>
                        </a:rPr>
                        <a:t>              2.365.032.136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88129040"/>
                  </a:ext>
                </a:extLst>
              </a:tr>
              <a:tr h="25761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 dirty="0">
                          <a:effectLst/>
                        </a:rPr>
                        <a:t>Feb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500" u="none" strike="noStrike">
                          <a:effectLst/>
                        </a:rPr>
                        <a:t>              2.330.026.324 </a:t>
                      </a:r>
                      <a:endParaRPr lang="es-CO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60668008"/>
                  </a:ext>
                </a:extLst>
              </a:tr>
              <a:tr h="25761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>
                          <a:effectLst/>
                        </a:rPr>
                        <a:t>Mar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500" u="none" strike="noStrike" dirty="0">
                          <a:effectLst/>
                        </a:rPr>
                        <a:t>              2.606.436.633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94298463"/>
                  </a:ext>
                </a:extLst>
              </a:tr>
              <a:tr h="25761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>
                          <a:effectLst/>
                        </a:rPr>
                        <a:t>Abr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500" u="none" strike="noStrike" dirty="0">
                          <a:effectLst/>
                        </a:rPr>
                        <a:t>              5.101.897.771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73808503"/>
                  </a:ext>
                </a:extLst>
              </a:tr>
              <a:tr h="25761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>
                          <a:effectLst/>
                        </a:rPr>
                        <a:t>May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500" u="none" strike="noStrike">
                          <a:effectLst/>
                        </a:rPr>
                        <a:t>              2.611.600.520 </a:t>
                      </a:r>
                      <a:endParaRPr lang="es-CO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5031886"/>
                  </a:ext>
                </a:extLst>
              </a:tr>
              <a:tr h="25761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 dirty="0">
                          <a:effectLst/>
                        </a:rPr>
                        <a:t>Jun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500" u="none" strike="noStrike" dirty="0">
                          <a:effectLst/>
                        </a:rPr>
                        <a:t>              2.519.736.656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21458106"/>
                  </a:ext>
                </a:extLst>
              </a:tr>
              <a:tr h="25761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 dirty="0">
                          <a:effectLst/>
                        </a:rPr>
                        <a:t>Jul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500" u="none" strike="noStrike" dirty="0">
                          <a:effectLst/>
                        </a:rPr>
                        <a:t>              5.937.060.851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81332247"/>
                  </a:ext>
                </a:extLst>
              </a:tr>
              <a:tr h="25761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 dirty="0">
                          <a:effectLst/>
                        </a:rPr>
                        <a:t>Total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500" u="none" strike="noStrike" dirty="0">
                          <a:effectLst/>
                        </a:rPr>
                        <a:t>           23.471.790.891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83814485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2F543486-74BC-4E85-9A9F-B1FFD65757F6}"/>
              </a:ext>
            </a:extLst>
          </p:cNvPr>
          <p:cNvSpPr txBox="1"/>
          <p:nvPr/>
        </p:nvSpPr>
        <p:spPr>
          <a:xfrm>
            <a:off x="7658100" y="4823460"/>
            <a:ext cx="40690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Los ingresos por recursos propios están conformados por la venta de servicios públicos domiciliarios de acueducto, alcantarillado y aseo, otros ingresos corrientes y subsidios. </a:t>
            </a:r>
            <a:endParaRPr lang="es-CO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517D4D0-1F55-4460-8C50-EB1F6E15FE86}"/>
              </a:ext>
            </a:extLst>
          </p:cNvPr>
          <p:cNvSpPr txBox="1"/>
          <p:nvPr/>
        </p:nvSpPr>
        <p:spPr>
          <a:xfrm>
            <a:off x="240030" y="6590259"/>
            <a:ext cx="1520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/>
              <a:t>*Fuente ejecución presupuestal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729987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A10E38F1-4899-4E15-9B7C-4B705313CDC5}"/>
              </a:ext>
            </a:extLst>
          </p:cNvPr>
          <p:cNvSpPr/>
          <p:nvPr/>
        </p:nvSpPr>
        <p:spPr>
          <a:xfrm>
            <a:off x="0" y="0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A7691876-877D-4D16-BA3D-BF9F1457C2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6373072"/>
              </p:ext>
            </p:extLst>
          </p:nvPr>
        </p:nvGraphicFramePr>
        <p:xfrm>
          <a:off x="5509260" y="1293851"/>
          <a:ext cx="5524500" cy="2480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A1F603B2-ECF4-4608-87F5-10F68800C8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8783457"/>
              </p:ext>
            </p:extLst>
          </p:nvPr>
        </p:nvGraphicFramePr>
        <p:xfrm>
          <a:off x="304799" y="1581295"/>
          <a:ext cx="4103914" cy="2280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B34F1051-066B-4931-9909-D62BC94B04DE}"/>
              </a:ext>
            </a:extLst>
          </p:cNvPr>
          <p:cNvSpPr txBox="1"/>
          <p:nvPr/>
        </p:nvSpPr>
        <p:spPr>
          <a:xfrm>
            <a:off x="2526030" y="287476"/>
            <a:ext cx="8355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</a:rPr>
              <a:t>INGRESOS RECAUDOS VENTA DE SERVICIOS AAA</a:t>
            </a:r>
            <a:endParaRPr lang="es-CO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2B4D5BCD-F311-4055-98C7-A38086AB3C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736744"/>
              </p:ext>
            </p:extLst>
          </p:nvPr>
        </p:nvGraphicFramePr>
        <p:xfrm>
          <a:off x="3328523" y="4212489"/>
          <a:ext cx="6194108" cy="2280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5137">
                  <a:extLst>
                    <a:ext uri="{9D8B030D-6E8A-4147-A177-3AD203B41FA5}">
                      <a16:colId xmlns:a16="http://schemas.microsoft.com/office/drawing/2014/main" val="355313923"/>
                    </a:ext>
                  </a:extLst>
                </a:gridCol>
                <a:gridCol w="1513237">
                  <a:extLst>
                    <a:ext uri="{9D8B030D-6E8A-4147-A177-3AD203B41FA5}">
                      <a16:colId xmlns:a16="http://schemas.microsoft.com/office/drawing/2014/main" val="4006843397"/>
                    </a:ext>
                  </a:extLst>
                </a:gridCol>
                <a:gridCol w="1812497">
                  <a:extLst>
                    <a:ext uri="{9D8B030D-6E8A-4147-A177-3AD203B41FA5}">
                      <a16:colId xmlns:a16="http://schemas.microsoft.com/office/drawing/2014/main" val="3864217389"/>
                    </a:ext>
                  </a:extLst>
                </a:gridCol>
                <a:gridCol w="1513237">
                  <a:extLst>
                    <a:ext uri="{9D8B030D-6E8A-4147-A177-3AD203B41FA5}">
                      <a16:colId xmlns:a16="http://schemas.microsoft.com/office/drawing/2014/main" val="3049831974"/>
                    </a:ext>
                  </a:extLst>
                </a:gridCol>
              </a:tblGrid>
              <a:tr h="28503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</a:rPr>
                        <a:t> 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b="1" u="none" strike="noStrike" dirty="0">
                          <a:effectLst/>
                        </a:rPr>
                        <a:t>ACUEDUCTO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b="1" u="none" strike="noStrike" dirty="0">
                          <a:effectLst/>
                        </a:rPr>
                        <a:t>ALCANTARILLADO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b="1" u="none" strike="noStrike" dirty="0">
                          <a:effectLst/>
                        </a:rPr>
                        <a:t>ASEO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63281457"/>
                  </a:ext>
                </a:extLst>
              </a:tr>
              <a:tr h="28503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 dirty="0">
                          <a:effectLst/>
                        </a:rPr>
                        <a:t>ene-21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b="0" u="none" strike="noStrike" dirty="0">
                          <a:effectLst/>
                        </a:rPr>
                        <a:t>1.134.764.765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b="0" u="none" strike="noStrike">
                          <a:effectLst/>
                        </a:rPr>
                        <a:t>452.530.398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b="0" u="none" strike="noStrike">
                          <a:effectLst/>
                        </a:rPr>
                        <a:t>676.870.895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96845726"/>
                  </a:ext>
                </a:extLst>
              </a:tr>
              <a:tr h="28503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 dirty="0">
                          <a:effectLst/>
                        </a:rPr>
                        <a:t>feb-21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b="0" u="none" strike="noStrike" dirty="0">
                          <a:effectLst/>
                        </a:rPr>
                        <a:t>1.162.991.880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b="0" u="none" strike="noStrike" dirty="0">
                          <a:effectLst/>
                        </a:rPr>
                        <a:t>477.575.062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b="0" u="none" strike="noStrike">
                          <a:effectLst/>
                        </a:rPr>
                        <a:t>633.593.325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9066456"/>
                  </a:ext>
                </a:extLst>
              </a:tr>
              <a:tr h="28503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 dirty="0">
                          <a:effectLst/>
                        </a:rPr>
                        <a:t>mar-21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b="0" u="none" strike="noStrike" dirty="0">
                          <a:effectLst/>
                        </a:rPr>
                        <a:t>1.315.557.474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b="0" u="none" strike="noStrike">
                          <a:effectLst/>
                        </a:rPr>
                        <a:t>505.763.049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b="0" u="none" strike="noStrike">
                          <a:effectLst/>
                        </a:rPr>
                        <a:t>746.499.580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55569403"/>
                  </a:ext>
                </a:extLst>
              </a:tr>
              <a:tr h="28503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 dirty="0">
                          <a:effectLst/>
                        </a:rPr>
                        <a:t>abr-21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b="0" u="none" strike="noStrike" dirty="0">
                          <a:effectLst/>
                        </a:rPr>
                        <a:t>1.205.050.980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b="0" u="none" strike="noStrike" dirty="0">
                          <a:effectLst/>
                        </a:rPr>
                        <a:t>470.058.359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b="0" u="none" strike="noStrike">
                          <a:effectLst/>
                        </a:rPr>
                        <a:t>822.620.339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43972444"/>
                  </a:ext>
                </a:extLst>
              </a:tr>
              <a:tr h="28503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 dirty="0">
                          <a:effectLst/>
                        </a:rPr>
                        <a:t>may-21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b="0" u="none" strike="noStrike" dirty="0">
                          <a:effectLst/>
                        </a:rPr>
                        <a:t>1.334.211.162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b="0" u="none" strike="noStrike" dirty="0">
                          <a:effectLst/>
                        </a:rPr>
                        <a:t>522.678.268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b="0" u="none" strike="noStrike" dirty="0">
                          <a:effectLst/>
                        </a:rPr>
                        <a:t>647.973.401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18949186"/>
                  </a:ext>
                </a:extLst>
              </a:tr>
              <a:tr h="28503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 dirty="0">
                          <a:effectLst/>
                        </a:rPr>
                        <a:t>jun-21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b="0" u="none" strike="noStrike">
                          <a:effectLst/>
                        </a:rPr>
                        <a:t>1.203.479.071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b="0" u="none" strike="noStrike" dirty="0">
                          <a:effectLst/>
                        </a:rPr>
                        <a:t>469.392.830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b="0" u="none" strike="noStrike" dirty="0">
                          <a:effectLst/>
                        </a:rPr>
                        <a:t>807.677.148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11573148"/>
                  </a:ext>
                </a:extLst>
              </a:tr>
              <a:tr h="28503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 dirty="0">
                          <a:effectLst/>
                        </a:rPr>
                        <a:t>jul-21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b="0" u="none" strike="noStrike">
                          <a:effectLst/>
                        </a:rPr>
                        <a:t>1.211.660.469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b="0" u="none" strike="noStrike">
                          <a:effectLst/>
                        </a:rPr>
                        <a:t>509.955.864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b="0" u="none" strike="noStrike" dirty="0">
                          <a:effectLst/>
                        </a:rPr>
                        <a:t>748.113.690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86277329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32D23E50-DF16-4617-8DEA-66C7AE2F8442}"/>
              </a:ext>
            </a:extLst>
          </p:cNvPr>
          <p:cNvSpPr txBox="1"/>
          <p:nvPr/>
        </p:nvSpPr>
        <p:spPr>
          <a:xfrm>
            <a:off x="3227779" y="6492777"/>
            <a:ext cx="1520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/>
              <a:t>*Fuente ejecución presupuestal</a:t>
            </a:r>
            <a:endParaRPr lang="es-CO" sz="8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2A45565-5ECE-40F2-8451-7A177711D6CE}"/>
              </a:ext>
            </a:extLst>
          </p:cNvPr>
          <p:cNvSpPr txBox="1"/>
          <p:nvPr/>
        </p:nvSpPr>
        <p:spPr>
          <a:xfrm>
            <a:off x="544287" y="1161602"/>
            <a:ext cx="345077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/>
              <a:t>PORCENTAJE RECAUDADO A 31 DE JULIO</a:t>
            </a:r>
            <a:endParaRPr lang="es-CO" sz="15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97DA2941-2FAE-4929-A268-AE5BC7CBC6CC}"/>
              </a:ext>
            </a:extLst>
          </p:cNvPr>
          <p:cNvSpPr txBox="1"/>
          <p:nvPr/>
        </p:nvSpPr>
        <p:spPr>
          <a:xfrm>
            <a:off x="5426693" y="3801901"/>
            <a:ext cx="1520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/>
              <a:t>*Fuente ejecución presupuestal</a:t>
            </a:r>
            <a:endParaRPr lang="es-CO" sz="8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2496AAB-6B3E-4A0C-913F-04BE8831FF41}"/>
              </a:ext>
            </a:extLst>
          </p:cNvPr>
          <p:cNvSpPr txBox="1"/>
          <p:nvPr/>
        </p:nvSpPr>
        <p:spPr>
          <a:xfrm>
            <a:off x="749482" y="3713870"/>
            <a:ext cx="1520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/>
              <a:t>*Fuente ejecución presupuestal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3487430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A10E38F1-4899-4E15-9B7C-4B705313CDC5}"/>
              </a:ext>
            </a:extLst>
          </p:cNvPr>
          <p:cNvSpPr/>
          <p:nvPr/>
        </p:nvSpPr>
        <p:spPr>
          <a:xfrm>
            <a:off x="0" y="0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59E5325-B97C-4F41-B74F-FFF6997B7409}"/>
              </a:ext>
            </a:extLst>
          </p:cNvPr>
          <p:cNvSpPr txBox="1"/>
          <p:nvPr/>
        </p:nvSpPr>
        <p:spPr>
          <a:xfrm>
            <a:off x="3987163" y="322600"/>
            <a:ext cx="5124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</a:rPr>
              <a:t>RECAUDO POR OTROS INGRESOS</a:t>
            </a:r>
            <a:endParaRPr lang="es-CO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28A02442-F0AE-4792-881C-83603013DE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9843849"/>
              </p:ext>
            </p:extLst>
          </p:nvPr>
        </p:nvGraphicFramePr>
        <p:xfrm>
          <a:off x="701040" y="1484767"/>
          <a:ext cx="4514307" cy="2588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32E13B98-194D-4046-A82A-C730BFD2CC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1448882"/>
              </p:ext>
            </p:extLst>
          </p:nvPr>
        </p:nvGraphicFramePr>
        <p:xfrm>
          <a:off x="6366510" y="1430476"/>
          <a:ext cx="51244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747A05B-2540-4207-89D3-7036508339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234745"/>
              </p:ext>
            </p:extLst>
          </p:nvPr>
        </p:nvGraphicFramePr>
        <p:xfrm>
          <a:off x="825529" y="4337847"/>
          <a:ext cx="5360670" cy="2088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0431">
                  <a:extLst>
                    <a:ext uri="{9D8B030D-6E8A-4147-A177-3AD203B41FA5}">
                      <a16:colId xmlns:a16="http://schemas.microsoft.com/office/drawing/2014/main" val="3149112866"/>
                    </a:ext>
                  </a:extLst>
                </a:gridCol>
                <a:gridCol w="2438759">
                  <a:extLst>
                    <a:ext uri="{9D8B030D-6E8A-4147-A177-3AD203B41FA5}">
                      <a16:colId xmlns:a16="http://schemas.microsoft.com/office/drawing/2014/main" val="1652995203"/>
                    </a:ext>
                  </a:extLst>
                </a:gridCol>
                <a:gridCol w="1541480">
                  <a:extLst>
                    <a:ext uri="{9D8B030D-6E8A-4147-A177-3AD203B41FA5}">
                      <a16:colId xmlns:a16="http://schemas.microsoft.com/office/drawing/2014/main" val="4131098948"/>
                    </a:ext>
                  </a:extLst>
                </a:gridCol>
              </a:tblGrid>
              <a:tr h="295505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u="none" strike="noStrike">
                          <a:effectLst/>
                        </a:rPr>
                        <a:t> 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b="1" u="none" strike="noStrike" dirty="0">
                          <a:effectLst/>
                        </a:rPr>
                        <a:t>OTROS  ING. CORRIENTES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b="1" u="none" strike="noStrike" dirty="0">
                          <a:effectLst/>
                        </a:rPr>
                        <a:t>SUBSIDIOS 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69108001"/>
                  </a:ext>
                </a:extLst>
              </a:tr>
              <a:tr h="25610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ene-21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 dirty="0">
                          <a:effectLst/>
                        </a:rPr>
                        <a:t>80.334.599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 dirty="0">
                          <a:effectLst/>
                        </a:rPr>
                        <a:t>0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23668829"/>
                  </a:ext>
                </a:extLst>
              </a:tr>
              <a:tr h="25610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feb-21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 dirty="0">
                          <a:effectLst/>
                        </a:rPr>
                        <a:t>35.663.599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82506642"/>
                  </a:ext>
                </a:extLst>
              </a:tr>
              <a:tr h="25610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mar-21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 dirty="0">
                          <a:effectLst/>
                        </a:rPr>
                        <a:t>13.126.579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84851333"/>
                  </a:ext>
                </a:extLst>
              </a:tr>
              <a:tr h="25610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abr-21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 dirty="0">
                          <a:effectLst/>
                        </a:rPr>
                        <a:t>11.583.196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 dirty="0">
                          <a:effectLst/>
                        </a:rPr>
                        <a:t>2.567.159.876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26990496"/>
                  </a:ext>
                </a:extLst>
              </a:tr>
              <a:tr h="25610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may-21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 dirty="0">
                          <a:effectLst/>
                        </a:rPr>
                        <a:t>83.333.700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 dirty="0">
                          <a:effectLst/>
                        </a:rPr>
                        <a:t>0</a:t>
                      </a:r>
                      <a:endParaRPr lang="es-CO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08859290"/>
                  </a:ext>
                </a:extLst>
              </a:tr>
              <a:tr h="25610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jun-21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>
                          <a:effectLst/>
                        </a:rPr>
                        <a:t>11.344.224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 dirty="0">
                          <a:effectLst/>
                        </a:rPr>
                        <a:t>0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58540171"/>
                  </a:ext>
                </a:extLst>
              </a:tr>
              <a:tr h="25610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jul-21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>
                          <a:effectLst/>
                        </a:rPr>
                        <a:t>461.207.748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 dirty="0">
                          <a:effectLst/>
                        </a:rPr>
                        <a:t>2.978.235.137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41412112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E58D2F75-3A89-4B37-9631-FB64464255B2}"/>
              </a:ext>
            </a:extLst>
          </p:cNvPr>
          <p:cNvSpPr txBox="1"/>
          <p:nvPr/>
        </p:nvSpPr>
        <p:spPr>
          <a:xfrm>
            <a:off x="7212330" y="4848880"/>
            <a:ext cx="4069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En otros ingresos corrientes se incluyen los pagos realizados por el Fondo de Adaptación y otros servicios prestados por la Empresa.</a:t>
            </a:r>
            <a:endParaRPr lang="es-CO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7582B1D-8EF2-481C-930C-854408F51FAA}"/>
              </a:ext>
            </a:extLst>
          </p:cNvPr>
          <p:cNvSpPr txBox="1"/>
          <p:nvPr/>
        </p:nvSpPr>
        <p:spPr>
          <a:xfrm>
            <a:off x="727557" y="6482536"/>
            <a:ext cx="1520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/>
              <a:t>*Fuente ejecución presupuestal</a:t>
            </a:r>
            <a:endParaRPr lang="es-CO" sz="800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EF87369-92F6-4B69-B7C9-3CDAFFDF48B2}"/>
              </a:ext>
            </a:extLst>
          </p:cNvPr>
          <p:cNvSpPr txBox="1"/>
          <p:nvPr/>
        </p:nvSpPr>
        <p:spPr>
          <a:xfrm>
            <a:off x="544287" y="1161602"/>
            <a:ext cx="51244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/>
              <a:t>PORCENTAJE RECAUDADO OTROS INGRESOS A 31 DE JULIO</a:t>
            </a:r>
            <a:endParaRPr lang="es-CO" sz="1500" b="1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CCA0201-E0BC-4239-A152-1A1FA1E2E2D7}"/>
              </a:ext>
            </a:extLst>
          </p:cNvPr>
          <p:cNvSpPr txBox="1"/>
          <p:nvPr/>
        </p:nvSpPr>
        <p:spPr>
          <a:xfrm>
            <a:off x="6366510" y="4188112"/>
            <a:ext cx="1520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/>
              <a:t>*Fuente ejecución presupuestal</a:t>
            </a:r>
            <a:endParaRPr lang="es-CO" sz="8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8F2907C-3F83-4882-AF99-EF4EC1D00E2F}"/>
              </a:ext>
            </a:extLst>
          </p:cNvPr>
          <p:cNvSpPr txBox="1"/>
          <p:nvPr/>
        </p:nvSpPr>
        <p:spPr>
          <a:xfrm>
            <a:off x="1388865" y="3914236"/>
            <a:ext cx="1520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/>
              <a:t>*Fuente ejecución presupuestal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540277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71A6EC60-858D-43C8-AD4D-7A5063262497}"/>
              </a:ext>
            </a:extLst>
          </p:cNvPr>
          <p:cNvSpPr/>
          <p:nvPr/>
        </p:nvSpPr>
        <p:spPr>
          <a:xfrm>
            <a:off x="0" y="3021330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6CA399A-E190-4E97-8061-B89411792320}"/>
              </a:ext>
            </a:extLst>
          </p:cNvPr>
          <p:cNvSpPr txBox="1"/>
          <p:nvPr/>
        </p:nvSpPr>
        <p:spPr>
          <a:xfrm>
            <a:off x="2617470" y="3262640"/>
            <a:ext cx="7715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</a:rPr>
              <a:t>PRESUPUESTO DE GASTOS A 31 DE JULIO 2021</a:t>
            </a:r>
            <a:endParaRPr lang="es-CO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796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A10E38F1-4899-4E15-9B7C-4B705313CDC5}"/>
              </a:ext>
            </a:extLst>
          </p:cNvPr>
          <p:cNvSpPr/>
          <p:nvPr/>
        </p:nvSpPr>
        <p:spPr>
          <a:xfrm>
            <a:off x="0" y="0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7D990C1-94DF-4732-8AE9-FCA05AF919A0}"/>
              </a:ext>
            </a:extLst>
          </p:cNvPr>
          <p:cNvSpPr txBox="1"/>
          <p:nvPr/>
        </p:nvSpPr>
        <p:spPr>
          <a:xfrm>
            <a:off x="2725474" y="272836"/>
            <a:ext cx="7715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</a:rPr>
              <a:t>PRESUPUESTO EAAAY CORTE A 31 DE JULIO 2021</a:t>
            </a:r>
            <a:endParaRPr lang="es-CO" sz="2800" b="1" dirty="0">
              <a:solidFill>
                <a:schemeClr val="bg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DC92921-B9E8-4F6F-A6E6-F476B2E4671A}"/>
              </a:ext>
            </a:extLst>
          </p:cNvPr>
          <p:cNvSpPr txBox="1"/>
          <p:nvPr/>
        </p:nvSpPr>
        <p:spPr>
          <a:xfrm>
            <a:off x="800100" y="1150922"/>
            <a:ext cx="41227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/>
              <a:t>Porcentaje Ejecutado a 31 de Julio</a:t>
            </a:r>
            <a:endParaRPr lang="es-CO" sz="2200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AAEB241-DC5F-4065-8FC3-24C9F78EDD34}"/>
              </a:ext>
            </a:extLst>
          </p:cNvPr>
          <p:cNvSpPr txBox="1"/>
          <p:nvPr/>
        </p:nvSpPr>
        <p:spPr>
          <a:xfrm>
            <a:off x="5838919" y="4775605"/>
            <a:ext cx="597970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ES" sz="1500" dirty="0"/>
              <a:t>Con corte al 31 de Julio de 2021, se ha ejecutado el 68% del presupuesto de recursos propios.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s-ES" sz="7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ES" sz="1500" dirty="0"/>
              <a:t>A nivel de inversión se han comprometido el 15%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s-ES" sz="7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ES" sz="1500" dirty="0"/>
              <a:t>A nivel de funcionamiento se han comprometido el 40%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s-ES" sz="7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1500" dirty="0"/>
              <a:t>A nivel comercial y producción se han comprometido el 13% </a:t>
            </a:r>
          </a:p>
          <a:p>
            <a:endParaRPr lang="es-ES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CO" dirty="0"/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3075C479-8A59-4D0D-B300-134E04E4B1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2591346"/>
              </p:ext>
            </p:extLst>
          </p:nvPr>
        </p:nvGraphicFramePr>
        <p:xfrm>
          <a:off x="525780" y="1610150"/>
          <a:ext cx="4572000" cy="293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DC3EE3B3-37A2-401B-98CF-BA05D34CB1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09245"/>
              </p:ext>
            </p:extLst>
          </p:nvPr>
        </p:nvGraphicFramePr>
        <p:xfrm>
          <a:off x="969717" y="4945957"/>
          <a:ext cx="3511513" cy="1431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2543175" imgH="961985" progId="Excel.Sheet.12">
                  <p:embed/>
                </p:oleObj>
              </mc:Choice>
              <mc:Fallback>
                <p:oleObj name="Worksheet" r:id="rId3" imgW="2543175" imgH="96198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69717" y="4945957"/>
                        <a:ext cx="3511513" cy="14310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CFFBAE64-6AE4-44BA-8E3C-2EB8E07E97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6846216"/>
              </p:ext>
            </p:extLst>
          </p:nvPr>
        </p:nvGraphicFramePr>
        <p:xfrm>
          <a:off x="5979448" y="1321646"/>
          <a:ext cx="5686772" cy="2859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6A13155A-9E1A-4311-B3D1-FFE392621501}"/>
              </a:ext>
            </a:extLst>
          </p:cNvPr>
          <p:cNvSpPr txBox="1"/>
          <p:nvPr/>
        </p:nvSpPr>
        <p:spPr>
          <a:xfrm>
            <a:off x="877983" y="6376999"/>
            <a:ext cx="1520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/>
              <a:t>*Fuente ejecución presupuestal</a:t>
            </a:r>
            <a:endParaRPr lang="es-CO" sz="800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8C3EB22-4367-4BC4-9D10-470CDD49D34C}"/>
              </a:ext>
            </a:extLst>
          </p:cNvPr>
          <p:cNvSpPr txBox="1"/>
          <p:nvPr/>
        </p:nvSpPr>
        <p:spPr>
          <a:xfrm>
            <a:off x="5866032" y="4244355"/>
            <a:ext cx="1520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/>
              <a:t>*Fuente ejecución presupuestal</a:t>
            </a:r>
            <a:endParaRPr lang="es-CO" sz="8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8D53F77-0414-4555-A53B-BFDD6D318690}"/>
              </a:ext>
            </a:extLst>
          </p:cNvPr>
          <p:cNvSpPr txBox="1"/>
          <p:nvPr/>
        </p:nvSpPr>
        <p:spPr>
          <a:xfrm>
            <a:off x="867350" y="4431398"/>
            <a:ext cx="1520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/>
              <a:t>*Fuente ejecución presupuestal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2333993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52493C74-0148-4858-9236-721F667DFF01}"/>
              </a:ext>
            </a:extLst>
          </p:cNvPr>
          <p:cNvSpPr/>
          <p:nvPr/>
        </p:nvSpPr>
        <p:spPr>
          <a:xfrm>
            <a:off x="0" y="0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E4392331-83C0-437A-8C97-46B53E2E46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07718"/>
              </p:ext>
            </p:extLst>
          </p:nvPr>
        </p:nvGraphicFramePr>
        <p:xfrm>
          <a:off x="2423160" y="1654334"/>
          <a:ext cx="7118349" cy="13974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1842">
                  <a:extLst>
                    <a:ext uri="{9D8B030D-6E8A-4147-A177-3AD203B41FA5}">
                      <a16:colId xmlns:a16="http://schemas.microsoft.com/office/drawing/2014/main" val="1882106644"/>
                    </a:ext>
                  </a:extLst>
                </a:gridCol>
                <a:gridCol w="2461842">
                  <a:extLst>
                    <a:ext uri="{9D8B030D-6E8A-4147-A177-3AD203B41FA5}">
                      <a16:colId xmlns:a16="http://schemas.microsoft.com/office/drawing/2014/main" val="786145971"/>
                    </a:ext>
                  </a:extLst>
                </a:gridCol>
                <a:gridCol w="2194665">
                  <a:extLst>
                    <a:ext uri="{9D8B030D-6E8A-4147-A177-3AD203B41FA5}">
                      <a16:colId xmlns:a16="http://schemas.microsoft.com/office/drawing/2014/main" val="2960470056"/>
                    </a:ext>
                  </a:extLst>
                </a:gridCol>
              </a:tblGrid>
              <a:tr h="30601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b="1" u="none" strike="noStrike" dirty="0">
                          <a:effectLst/>
                        </a:rPr>
                        <a:t> PRESUPTO ACTUAL.  2021 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b="1" u="none" strike="noStrike" dirty="0">
                          <a:effectLst/>
                        </a:rPr>
                        <a:t> REAL PROYECT 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b="1" u="none" strike="noStrike" dirty="0">
                          <a:effectLst/>
                        </a:rPr>
                        <a:t> DEFICIT.  R 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39113359"/>
                  </a:ext>
                </a:extLst>
              </a:tr>
              <a:tr h="26521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u="none" strike="noStrike" dirty="0">
                          <a:effectLst/>
                        </a:rPr>
                        <a:t>                         42.111.238.778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u="none" strike="noStrike" dirty="0">
                          <a:effectLst/>
                        </a:rPr>
                        <a:t>                         24.564.889.287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 </a:t>
                      </a:r>
                      <a:r>
                        <a:rPr lang="es-CO" sz="1500" u="none" strike="noStrike" dirty="0">
                          <a:effectLst/>
                        </a:rPr>
                        <a:t>                      607.096.682 </a:t>
                      </a:r>
                      <a:endParaRPr lang="es-CO" sz="15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84400864"/>
                  </a:ext>
                </a:extLst>
              </a:tr>
              <a:tr h="255014">
                <a:tc>
                  <a:txBody>
                    <a:bodyPr/>
                    <a:lstStyle/>
                    <a:p>
                      <a:pPr algn="l" fontAlgn="b"/>
                      <a:r>
                        <a:rPr lang="es-CO" sz="1500" u="none" strike="noStrike">
                          <a:effectLst/>
                        </a:rPr>
                        <a:t> </a:t>
                      </a:r>
                      <a:endParaRPr lang="es-CO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500" u="none" strike="noStrike" dirty="0">
                          <a:effectLst/>
                        </a:rPr>
                        <a:t> 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500" u="none" strike="noStrike" dirty="0">
                          <a:effectLst/>
                        </a:rPr>
                        <a:t> 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48679561"/>
                  </a:ext>
                </a:extLst>
              </a:tr>
              <a:tr h="30601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u="none" strike="noStrike" dirty="0">
                          <a:effectLst/>
                        </a:rPr>
                        <a:t> DISP. INICIAL 2021 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u="none" strike="noStrike" dirty="0">
                          <a:effectLst/>
                        </a:rPr>
                        <a:t> PRESUPTO DEF. R.P. 2021 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u="none" strike="noStrike" dirty="0">
                          <a:effectLst/>
                        </a:rPr>
                        <a:t> TOTAL    BANCOS 2021 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2313958"/>
                  </a:ext>
                </a:extLst>
              </a:tr>
              <a:tr h="265214">
                <a:tc>
                  <a:txBody>
                    <a:bodyPr/>
                    <a:lstStyle/>
                    <a:p>
                      <a:pPr algn="l" fontAlgn="b"/>
                      <a:r>
                        <a:rPr lang="es-CO" sz="1500" u="none" strike="noStrike" dirty="0">
                          <a:effectLst/>
                        </a:rPr>
                        <a:t>                           4.372.405.230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500" u="none" strike="noStrike" dirty="0">
                          <a:effectLst/>
                        </a:rPr>
                        <a:t>                         46.483.644.008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500" u="none" strike="noStrike" dirty="0">
                          <a:effectLst/>
                        </a:rPr>
                        <a:t>                  28.330.197.835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9267693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E4F51D1F-F3AC-4BC6-B798-166242E3A572}"/>
              </a:ext>
            </a:extLst>
          </p:cNvPr>
          <p:cNvSpPr txBox="1"/>
          <p:nvPr/>
        </p:nvSpPr>
        <p:spPr>
          <a:xfrm>
            <a:off x="3044189" y="3538835"/>
            <a:ext cx="61036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ES" sz="1800" dirty="0"/>
              <a:t>Con corte al 31 de Julio de 2021, se observa un déficit por -607.096.682 se recomienda adoptar  los mecanismos necesarios  para que la ejecución  presupuestaria de  gastos no supere  los  ingresos. Al evaluar  el indicador de Ingresos Recursos  Propios: Recaudado frente a lo proyectado no se cumplen las metas  propuestas entre lo </a:t>
            </a:r>
            <a:r>
              <a:rPr lang="es-ES" dirty="0"/>
              <a:t>r</a:t>
            </a:r>
            <a:r>
              <a:rPr lang="es-ES" sz="1800" dirty="0"/>
              <a:t>ecaudado  y lo comprometido,  se </a:t>
            </a:r>
            <a:r>
              <a:rPr lang="es-ES" dirty="0"/>
              <a:t>recomienda </a:t>
            </a:r>
            <a:r>
              <a:rPr lang="es-ES" sz="1800" dirty="0"/>
              <a:t>evitar  el desequilibrio  presupuestal en la  Ejecución</a:t>
            </a:r>
            <a:r>
              <a:rPr lang="es-ES" dirty="0"/>
              <a:t>.</a:t>
            </a: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4121179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1462</TotalTime>
  <Words>442</Words>
  <Application>Microsoft Office PowerPoint</Application>
  <PresentationFormat>Panorámica</PresentationFormat>
  <Paragraphs>142</Paragraphs>
  <Slides>8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ARIAL</vt:lpstr>
      <vt:lpstr>Calibri</vt:lpstr>
      <vt:lpstr>Calibri Light</vt:lpstr>
      <vt:lpstr>Wingdings</vt:lpstr>
      <vt:lpstr>Tema de Office</vt:lpstr>
      <vt:lpstr>Worksheet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Hernan Orlando HB. Bolivar Vargs</dc:creator>
  <cp:lastModifiedBy>Hernan Orlando HB. Bolivar Vargs</cp:lastModifiedBy>
  <cp:revision>13</cp:revision>
  <cp:lastPrinted>2021-09-01T12:42:37Z</cp:lastPrinted>
  <dcterms:created xsi:type="dcterms:W3CDTF">2021-08-31T14:30:19Z</dcterms:created>
  <dcterms:modified xsi:type="dcterms:W3CDTF">2021-09-02T13:22:37Z</dcterms:modified>
</cp:coreProperties>
</file>